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6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2" r:id="rId3"/>
    <p:sldMasterId id="2147483684" r:id="rId4"/>
    <p:sldMasterId id="2147483695" r:id="rId5"/>
    <p:sldMasterId id="2147483705" r:id="rId6"/>
  </p:sldMasterIdLst>
  <p:notesMasterIdLst>
    <p:notesMasterId r:id="rId23"/>
  </p:notesMasterIdLst>
  <p:sldIdLst>
    <p:sldId id="257" r:id="rId7"/>
    <p:sldId id="258" r:id="rId8"/>
    <p:sldId id="261" r:id="rId9"/>
    <p:sldId id="267" r:id="rId10"/>
    <p:sldId id="259" r:id="rId11"/>
    <p:sldId id="268" r:id="rId12"/>
    <p:sldId id="274" r:id="rId13"/>
    <p:sldId id="262" r:id="rId14"/>
    <p:sldId id="263" r:id="rId15"/>
    <p:sldId id="273" r:id="rId16"/>
    <p:sldId id="270" r:id="rId17"/>
    <p:sldId id="269" r:id="rId18"/>
    <p:sldId id="264" r:id="rId19"/>
    <p:sldId id="271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5A9E"/>
    <a:srgbClr val="1891CE"/>
    <a:srgbClr val="32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89048" autoAdjust="0"/>
  </p:normalViewPr>
  <p:slideViewPr>
    <p:cSldViewPr snapToGrid="0">
      <p:cViewPr varScale="1">
        <p:scale>
          <a:sx n="66" d="100"/>
          <a:sy n="66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617FA-8E10-444C-8498-2AD60774EB5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7A23-0F20-412C-99E4-75D421E06E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0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7A23-0F20-412C-99E4-75D421E06E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84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7A23-0F20-412C-99E4-75D421E06E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4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7A23-0F20-412C-99E4-75D421E06E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1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1591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6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Demander les </a:t>
            </a:r>
            <a:r>
              <a:rPr lang="en-US" sz="800" baseline="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chiffres</a:t>
            </a:r>
            <a:r>
              <a:rPr lang="en-US" sz="8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800" baseline="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vente</a:t>
            </a:r>
            <a:r>
              <a:rPr lang="en-US" sz="8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baseline="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 à </a:t>
            </a:r>
            <a:r>
              <a:rPr lang="en-US" sz="800" baseline="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droite</a:t>
            </a:r>
            <a:r>
              <a:rPr lang="en-US" sz="8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</a:t>
            </a:r>
            <a:r>
              <a:rPr lang="en-US" sz="800" baseline="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l’année</a:t>
            </a:r>
            <a:r>
              <a:rPr lang="en-US" sz="8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7A23-0F20-412C-99E4-75D421E06E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7A23-0F20-412C-99E4-75D421E06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8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7A23-0F20-412C-99E4-75D421E06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dirty="0" smtClean="0">
                <a:solidFill>
                  <a:schemeClr val="tx1"/>
                </a:solidFill>
              </a:rPr>
              <a:t>besoin de faire du volume de vente de véhicule électrique pour résoudre </a:t>
            </a:r>
            <a:r>
              <a:rPr lang="fr-FR" sz="1200" b="0" dirty="0" err="1" smtClean="0">
                <a:solidFill>
                  <a:schemeClr val="tx1"/>
                </a:solidFill>
              </a:rPr>
              <a:t>probleme</a:t>
            </a:r>
            <a:r>
              <a:rPr lang="fr-FR" sz="1200" b="0" dirty="0" smtClean="0">
                <a:solidFill>
                  <a:schemeClr val="tx1"/>
                </a:solidFill>
              </a:rPr>
              <a:t> qualité de l'air</a:t>
            </a:r>
          </a:p>
          <a:p>
            <a:r>
              <a:rPr lang="fr-FR" sz="1200" dirty="0" smtClean="0"/>
              <a:t>Il faut des couts compétitifs pour avoir une production importante </a:t>
            </a:r>
            <a:endParaRPr lang="en-US" sz="1200" b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7A23-0F20-412C-99E4-75D421E06E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2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location de batterie (ca baisse le cout d'achat) et aide de l'état et a terme on va </a:t>
            </a:r>
          </a:p>
          <a:p>
            <a:r>
              <a:rPr lang="fr-FR" dirty="0" smtClean="0"/>
              <a:t>atteindre un cout similaire au thermique d'ici 2020 – 25</a:t>
            </a:r>
          </a:p>
          <a:p>
            <a:endParaRPr lang="fr-FR" dirty="0" smtClean="0"/>
          </a:p>
          <a:p>
            <a:r>
              <a:rPr lang="fr-FR" dirty="0" smtClean="0"/>
              <a:t>Demander ICE </a:t>
            </a:r>
            <a:r>
              <a:rPr lang="fr-FR" dirty="0" err="1" smtClean="0"/>
              <a:t>Vehicle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7A23-0F20-412C-99E4-75D421E06E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2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Kwid</a:t>
            </a:r>
            <a:r>
              <a:rPr lang="fr-FR" dirty="0" smtClean="0"/>
              <a:t>, voiture pas cher (3500€</a:t>
            </a:r>
            <a:r>
              <a:rPr lang="fr-FR" baseline="0" dirty="0" smtClean="0"/>
              <a:t> en Inde) et Zoe savoir faire </a:t>
            </a:r>
            <a:r>
              <a:rPr lang="fr-FR" baseline="0" dirty="0" err="1" smtClean="0"/>
              <a:t>electrique</a:t>
            </a:r>
            <a:r>
              <a:rPr lang="fr-FR" baseline="0" dirty="0" smtClean="0"/>
              <a:t>.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aseline="0" dirty="0" smtClean="0"/>
              <a:t>mixer les deux savoirs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baseline="0" dirty="0" smtClean="0"/>
              <a:t>Annonce du lancement de la </a:t>
            </a:r>
            <a:r>
              <a:rPr lang="fr-FR" baseline="0" dirty="0" err="1" smtClean="0"/>
              <a:t>kwid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electrique</a:t>
            </a:r>
            <a:r>
              <a:rPr lang="fr-FR" baseline="0" dirty="0" smtClean="0"/>
              <a:t> en chine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7A23-0F20-412C-99E4-75D421E06E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3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7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3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241301" y="241301"/>
            <a:ext cx="11713633" cy="37380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15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</p:spTree>
    <p:extLst>
      <p:ext uri="{BB962C8B-B14F-4D97-AF65-F5344CB8AC3E}">
        <p14:creationId xmlns:p14="http://schemas.microsoft.com/office/powerpoint/2010/main" val="10043394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</p:spTree>
    <p:extLst>
      <p:ext uri="{BB962C8B-B14F-4D97-AF65-F5344CB8AC3E}">
        <p14:creationId xmlns:p14="http://schemas.microsoft.com/office/powerpoint/2010/main" val="3677711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39514"/>
            <a:ext cx="10747859" cy="4759637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400"/>
              </a:spcBef>
              <a:buClr>
                <a:schemeClr val="accent1"/>
              </a:buClr>
              <a:defRPr sz="2400"/>
            </a:lvl1pPr>
            <a:lvl2pPr marL="601118" indent="-245527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2133"/>
            </a:lvl2pPr>
            <a:lvl3pPr marL="954593" indent="-234945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867"/>
            </a:lvl3pPr>
            <a:lvl4pPr marL="1310185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600"/>
            </a:lvl4pPr>
            <a:lvl5pPr marL="1674242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333"/>
            </a:lvl5pPr>
          </a:lstStyle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0340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723901" y="1210735"/>
            <a:ext cx="107484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78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1210735"/>
            <a:ext cx="117136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04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241299" y="1210735"/>
            <a:ext cx="7766052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6"/>
          <p:cNvSpPr>
            <a:spLocks noGrp="1"/>
          </p:cNvSpPr>
          <p:nvPr>
            <p:ph type="pic" sz="quarter" idx="11"/>
          </p:nvPr>
        </p:nvSpPr>
        <p:spPr>
          <a:xfrm>
            <a:off x="8128001" y="1210735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8128001" y="3614944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00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241300"/>
            <a:ext cx="11713633" cy="5657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9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CC33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CC33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F49DD7-4674-4C2D-BE37-969450C52C6C}" type="slidenum">
              <a:rPr lang="en-US" sz="1600" b="1">
                <a:solidFill>
                  <a:srgbClr val="FFCC33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600" b="1">
              <a:solidFill>
                <a:srgbClr val="FFCC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fix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165914" y="27514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en-US" noProof="0" dirty="0" smtClean="0"/>
              <a:t>PAGE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11037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</p:spTree>
    <p:extLst>
      <p:ext uri="{BB962C8B-B14F-4D97-AF65-F5344CB8AC3E}">
        <p14:creationId xmlns:p14="http://schemas.microsoft.com/office/powerpoint/2010/main" val="29457968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39514"/>
            <a:ext cx="10747859" cy="4759637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400"/>
              </a:spcBef>
              <a:buClr>
                <a:schemeClr val="accent1"/>
              </a:buClr>
              <a:defRPr sz="2400"/>
            </a:lvl1pPr>
            <a:lvl2pPr marL="601118" indent="-245527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2133"/>
            </a:lvl2pPr>
            <a:lvl3pPr marL="954593" indent="-234945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867"/>
            </a:lvl3pPr>
            <a:lvl4pPr marL="1310185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600"/>
            </a:lvl4pPr>
            <a:lvl5pPr marL="1674242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333"/>
            </a:lvl5pPr>
          </a:lstStyle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1563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723901" y="1210735"/>
            <a:ext cx="107484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51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1210735"/>
            <a:ext cx="117136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89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241299" y="1210735"/>
            <a:ext cx="7766052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6"/>
          <p:cNvSpPr>
            <a:spLocks noGrp="1"/>
          </p:cNvSpPr>
          <p:nvPr>
            <p:ph type="pic" sz="quarter" idx="11"/>
          </p:nvPr>
        </p:nvSpPr>
        <p:spPr>
          <a:xfrm>
            <a:off x="8128001" y="1210735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8128001" y="3614944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38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241300"/>
            <a:ext cx="11713633" cy="5657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36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78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1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CC33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CC33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F49DD7-4674-4C2D-BE37-969450C52C6C}" type="slidenum">
              <a:rPr lang="en-US" sz="1600" b="1">
                <a:solidFill>
                  <a:srgbClr val="FFCC33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600" b="1">
              <a:solidFill>
                <a:srgbClr val="FFCC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18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41300" y="472001"/>
            <a:ext cx="11711517" cy="58927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0"/>
          </p:nvPr>
        </p:nvSpPr>
        <p:spPr>
          <a:xfrm>
            <a:off x="241302" y="187331"/>
            <a:ext cx="11480801" cy="2667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7366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fix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1128585" y="275143"/>
            <a:ext cx="1027189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en-US" noProof="0" dirty="0" smtClean="0"/>
              <a:t>PAGE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23397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iapositive think-cell" r:id="rId4" imgW="216" imgH="216" progId="TCLayout.ActiveDocument.1">
                  <p:embed/>
                </p:oleObj>
              </mc:Choice>
              <mc:Fallback>
                <p:oleObj name="Diapositive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41300" y="472001"/>
            <a:ext cx="11711517" cy="58927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0"/>
          </p:nvPr>
        </p:nvSpPr>
        <p:spPr>
          <a:xfrm>
            <a:off x="241302" y="187331"/>
            <a:ext cx="11480801" cy="2667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138193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</p:spTree>
    <p:extLst>
      <p:ext uri="{BB962C8B-B14F-4D97-AF65-F5344CB8AC3E}">
        <p14:creationId xmlns:p14="http://schemas.microsoft.com/office/powerpoint/2010/main" val="42083131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39514"/>
            <a:ext cx="10747859" cy="4759637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400"/>
              </a:spcBef>
              <a:buClr>
                <a:schemeClr val="accent1"/>
              </a:buClr>
              <a:defRPr sz="2400"/>
            </a:lvl1pPr>
            <a:lvl2pPr marL="601118" indent="-245527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2133"/>
            </a:lvl2pPr>
            <a:lvl3pPr marL="954593" indent="-234945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867"/>
            </a:lvl3pPr>
            <a:lvl4pPr marL="1310185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600"/>
            </a:lvl4pPr>
            <a:lvl5pPr marL="1674242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333"/>
            </a:lvl5pPr>
          </a:lstStyle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3195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723901" y="1210735"/>
            <a:ext cx="107484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53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1210735"/>
            <a:ext cx="117136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377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241299" y="1210735"/>
            <a:ext cx="7766052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6"/>
          <p:cNvSpPr>
            <a:spLocks noGrp="1"/>
          </p:cNvSpPr>
          <p:nvPr>
            <p:ph type="pic" sz="quarter" idx="11"/>
          </p:nvPr>
        </p:nvSpPr>
        <p:spPr>
          <a:xfrm>
            <a:off x="8128001" y="1210735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8128001" y="3614944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09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241300"/>
            <a:ext cx="11713633" cy="5657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80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69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62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4182534" y="3107267"/>
            <a:ext cx="3826935" cy="643467"/>
            <a:chOff x="3136900" y="2330450"/>
            <a:chExt cx="2870201" cy="482600"/>
          </a:xfrm>
          <a:solidFill>
            <a:srgbClr val="3CB6CE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136900" y="2339975"/>
              <a:ext cx="296863" cy="463550"/>
            </a:xfrm>
            <a:custGeom>
              <a:avLst/>
              <a:gdLst>
                <a:gd name="T0" fmla="*/ 748 w 748"/>
                <a:gd name="T1" fmla="*/ 0 h 1172"/>
                <a:gd name="T2" fmla="*/ 748 w 748"/>
                <a:gd name="T3" fmla="*/ 194 h 1172"/>
                <a:gd name="T4" fmla="*/ 492 w 748"/>
                <a:gd name="T5" fmla="*/ 194 h 1172"/>
                <a:gd name="T6" fmla="*/ 492 w 748"/>
                <a:gd name="T7" fmla="*/ 1172 h 1172"/>
                <a:gd name="T8" fmla="*/ 255 w 748"/>
                <a:gd name="T9" fmla="*/ 1172 h 1172"/>
                <a:gd name="T10" fmla="*/ 255 w 748"/>
                <a:gd name="T11" fmla="*/ 194 h 1172"/>
                <a:gd name="T12" fmla="*/ 0 w 748"/>
                <a:gd name="T13" fmla="*/ 194 h 1172"/>
                <a:gd name="T14" fmla="*/ 0 w 748"/>
                <a:gd name="T15" fmla="*/ 0 h 1172"/>
                <a:gd name="T16" fmla="*/ 748 w 748"/>
                <a:gd name="T1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1172">
                  <a:moveTo>
                    <a:pt x="748" y="0"/>
                  </a:moveTo>
                  <a:lnTo>
                    <a:pt x="748" y="194"/>
                  </a:lnTo>
                  <a:lnTo>
                    <a:pt x="492" y="194"/>
                  </a:lnTo>
                  <a:lnTo>
                    <a:pt x="492" y="1172"/>
                  </a:lnTo>
                  <a:lnTo>
                    <a:pt x="255" y="1172"/>
                  </a:lnTo>
                  <a:lnTo>
                    <a:pt x="255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7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465513" y="2339975"/>
              <a:ext cx="296863" cy="463550"/>
            </a:xfrm>
            <a:custGeom>
              <a:avLst/>
              <a:gdLst>
                <a:gd name="T0" fmla="*/ 0 w 748"/>
                <a:gd name="T1" fmla="*/ 0 h 1172"/>
                <a:gd name="T2" fmla="*/ 237 w 748"/>
                <a:gd name="T3" fmla="*/ 0 h 1172"/>
                <a:gd name="T4" fmla="*/ 237 w 748"/>
                <a:gd name="T5" fmla="*/ 448 h 1172"/>
                <a:gd name="T6" fmla="*/ 513 w 748"/>
                <a:gd name="T7" fmla="*/ 448 h 1172"/>
                <a:gd name="T8" fmla="*/ 513 w 748"/>
                <a:gd name="T9" fmla="*/ 0 h 1172"/>
                <a:gd name="T10" fmla="*/ 748 w 748"/>
                <a:gd name="T11" fmla="*/ 0 h 1172"/>
                <a:gd name="T12" fmla="*/ 748 w 748"/>
                <a:gd name="T13" fmla="*/ 1172 h 1172"/>
                <a:gd name="T14" fmla="*/ 513 w 748"/>
                <a:gd name="T15" fmla="*/ 1172 h 1172"/>
                <a:gd name="T16" fmla="*/ 513 w 748"/>
                <a:gd name="T17" fmla="*/ 652 h 1172"/>
                <a:gd name="T18" fmla="*/ 237 w 748"/>
                <a:gd name="T19" fmla="*/ 652 h 1172"/>
                <a:gd name="T20" fmla="*/ 237 w 748"/>
                <a:gd name="T21" fmla="*/ 1172 h 1172"/>
                <a:gd name="T22" fmla="*/ 0 w 748"/>
                <a:gd name="T23" fmla="*/ 1172 h 1172"/>
                <a:gd name="T24" fmla="*/ 0 w 748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1172">
                  <a:moveTo>
                    <a:pt x="0" y="0"/>
                  </a:moveTo>
                  <a:lnTo>
                    <a:pt x="237" y="0"/>
                  </a:lnTo>
                  <a:lnTo>
                    <a:pt x="237" y="448"/>
                  </a:lnTo>
                  <a:lnTo>
                    <a:pt x="513" y="448"/>
                  </a:lnTo>
                  <a:lnTo>
                    <a:pt x="513" y="0"/>
                  </a:lnTo>
                  <a:lnTo>
                    <a:pt x="748" y="0"/>
                  </a:lnTo>
                  <a:lnTo>
                    <a:pt x="748" y="1172"/>
                  </a:lnTo>
                  <a:lnTo>
                    <a:pt x="513" y="1172"/>
                  </a:lnTo>
                  <a:lnTo>
                    <a:pt x="513" y="652"/>
                  </a:lnTo>
                  <a:lnTo>
                    <a:pt x="237" y="652"/>
                  </a:lnTo>
                  <a:lnTo>
                    <a:pt x="237" y="1172"/>
                  </a:lnTo>
                  <a:lnTo>
                    <a:pt x="0" y="1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3790950" y="2339975"/>
              <a:ext cx="361950" cy="463550"/>
            </a:xfrm>
            <a:custGeom>
              <a:avLst/>
              <a:gdLst>
                <a:gd name="T0" fmla="*/ 311 w 912"/>
                <a:gd name="T1" fmla="*/ 0 h 1172"/>
                <a:gd name="T2" fmla="*/ 602 w 912"/>
                <a:gd name="T3" fmla="*/ 0 h 1172"/>
                <a:gd name="T4" fmla="*/ 912 w 912"/>
                <a:gd name="T5" fmla="*/ 1172 h 1172"/>
                <a:gd name="T6" fmla="*/ 666 w 912"/>
                <a:gd name="T7" fmla="*/ 1172 h 1172"/>
                <a:gd name="T8" fmla="*/ 613 w 912"/>
                <a:gd name="T9" fmla="*/ 924 h 1172"/>
                <a:gd name="T10" fmla="*/ 301 w 912"/>
                <a:gd name="T11" fmla="*/ 924 h 1172"/>
                <a:gd name="T12" fmla="*/ 247 w 912"/>
                <a:gd name="T13" fmla="*/ 1172 h 1172"/>
                <a:gd name="T14" fmla="*/ 0 w 912"/>
                <a:gd name="T15" fmla="*/ 1172 h 1172"/>
                <a:gd name="T16" fmla="*/ 311 w 912"/>
                <a:gd name="T17" fmla="*/ 0 h 1172"/>
                <a:gd name="T18" fmla="*/ 342 w 912"/>
                <a:gd name="T19" fmla="*/ 730 h 1172"/>
                <a:gd name="T20" fmla="*/ 571 w 912"/>
                <a:gd name="T21" fmla="*/ 730 h 1172"/>
                <a:gd name="T22" fmla="*/ 458 w 912"/>
                <a:gd name="T23" fmla="*/ 204 h 1172"/>
                <a:gd name="T24" fmla="*/ 455 w 912"/>
                <a:gd name="T25" fmla="*/ 204 h 1172"/>
                <a:gd name="T26" fmla="*/ 342 w 912"/>
                <a:gd name="T27" fmla="*/ 73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2" h="1172">
                  <a:moveTo>
                    <a:pt x="311" y="0"/>
                  </a:moveTo>
                  <a:lnTo>
                    <a:pt x="602" y="0"/>
                  </a:lnTo>
                  <a:lnTo>
                    <a:pt x="912" y="1172"/>
                  </a:lnTo>
                  <a:lnTo>
                    <a:pt x="666" y="1172"/>
                  </a:lnTo>
                  <a:lnTo>
                    <a:pt x="613" y="924"/>
                  </a:lnTo>
                  <a:lnTo>
                    <a:pt x="301" y="924"/>
                  </a:lnTo>
                  <a:lnTo>
                    <a:pt x="247" y="1172"/>
                  </a:lnTo>
                  <a:lnTo>
                    <a:pt x="0" y="1172"/>
                  </a:lnTo>
                  <a:lnTo>
                    <a:pt x="311" y="0"/>
                  </a:lnTo>
                  <a:close/>
                  <a:moveTo>
                    <a:pt x="342" y="730"/>
                  </a:moveTo>
                  <a:lnTo>
                    <a:pt x="571" y="730"/>
                  </a:lnTo>
                  <a:lnTo>
                    <a:pt x="458" y="204"/>
                  </a:lnTo>
                  <a:lnTo>
                    <a:pt x="455" y="204"/>
                  </a:lnTo>
                  <a:lnTo>
                    <a:pt x="342" y="7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1475" y="2339975"/>
              <a:ext cx="309563" cy="463550"/>
            </a:xfrm>
            <a:custGeom>
              <a:avLst/>
              <a:gdLst>
                <a:gd name="T0" fmla="*/ 271 w 777"/>
                <a:gd name="T1" fmla="*/ 0 h 1172"/>
                <a:gd name="T2" fmla="*/ 557 w 777"/>
                <a:gd name="T3" fmla="*/ 803 h 1172"/>
                <a:gd name="T4" fmla="*/ 560 w 777"/>
                <a:gd name="T5" fmla="*/ 803 h 1172"/>
                <a:gd name="T6" fmla="*/ 560 w 777"/>
                <a:gd name="T7" fmla="*/ 0 h 1172"/>
                <a:gd name="T8" fmla="*/ 777 w 777"/>
                <a:gd name="T9" fmla="*/ 0 h 1172"/>
                <a:gd name="T10" fmla="*/ 777 w 777"/>
                <a:gd name="T11" fmla="*/ 1172 h 1172"/>
                <a:gd name="T12" fmla="*/ 508 w 777"/>
                <a:gd name="T13" fmla="*/ 1172 h 1172"/>
                <a:gd name="T14" fmla="*/ 219 w 777"/>
                <a:gd name="T15" fmla="*/ 352 h 1172"/>
                <a:gd name="T16" fmla="*/ 216 w 777"/>
                <a:gd name="T17" fmla="*/ 352 h 1172"/>
                <a:gd name="T18" fmla="*/ 216 w 777"/>
                <a:gd name="T19" fmla="*/ 1172 h 1172"/>
                <a:gd name="T20" fmla="*/ 0 w 777"/>
                <a:gd name="T21" fmla="*/ 1172 h 1172"/>
                <a:gd name="T22" fmla="*/ 0 w 777"/>
                <a:gd name="T23" fmla="*/ 0 h 1172"/>
                <a:gd name="T24" fmla="*/ 271 w 777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1172">
                  <a:moveTo>
                    <a:pt x="271" y="0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60" y="0"/>
                  </a:lnTo>
                  <a:lnTo>
                    <a:pt x="777" y="0"/>
                  </a:lnTo>
                  <a:lnTo>
                    <a:pt x="777" y="1172"/>
                  </a:lnTo>
                  <a:lnTo>
                    <a:pt x="508" y="1172"/>
                  </a:lnTo>
                  <a:lnTo>
                    <a:pt x="219" y="352"/>
                  </a:lnTo>
                  <a:lnTo>
                    <a:pt x="216" y="352"/>
                  </a:lnTo>
                  <a:lnTo>
                    <a:pt x="21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3CB6CE"/>
                </a:solidFill>
                <a:cs typeface="Arial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4543425" y="2339975"/>
              <a:ext cx="330200" cy="463550"/>
            </a:xfrm>
            <a:custGeom>
              <a:avLst/>
              <a:gdLst>
                <a:gd name="T0" fmla="*/ 236 w 830"/>
                <a:gd name="T1" fmla="*/ 0 h 1172"/>
                <a:gd name="T2" fmla="*/ 236 w 830"/>
                <a:gd name="T3" fmla="*/ 470 h 1172"/>
                <a:gd name="T4" fmla="*/ 240 w 830"/>
                <a:gd name="T5" fmla="*/ 470 h 1172"/>
                <a:gd name="T6" fmla="*/ 538 w 830"/>
                <a:gd name="T7" fmla="*/ 0 h 1172"/>
                <a:gd name="T8" fmla="*/ 794 w 830"/>
                <a:gd name="T9" fmla="*/ 0 h 1172"/>
                <a:gd name="T10" fmla="*/ 475 w 830"/>
                <a:gd name="T11" fmla="*/ 502 h 1172"/>
                <a:gd name="T12" fmla="*/ 830 w 830"/>
                <a:gd name="T13" fmla="*/ 1172 h 1172"/>
                <a:gd name="T14" fmla="*/ 565 w 830"/>
                <a:gd name="T15" fmla="*/ 1172 h 1172"/>
                <a:gd name="T16" fmla="*/ 323 w 830"/>
                <a:gd name="T17" fmla="*/ 690 h 1172"/>
                <a:gd name="T18" fmla="*/ 236 w 830"/>
                <a:gd name="T19" fmla="*/ 824 h 1172"/>
                <a:gd name="T20" fmla="*/ 236 w 830"/>
                <a:gd name="T21" fmla="*/ 1172 h 1172"/>
                <a:gd name="T22" fmla="*/ 0 w 830"/>
                <a:gd name="T23" fmla="*/ 1172 h 1172"/>
                <a:gd name="T24" fmla="*/ 0 w 830"/>
                <a:gd name="T25" fmla="*/ 0 h 1172"/>
                <a:gd name="T26" fmla="*/ 236 w 830"/>
                <a:gd name="T2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0" h="1172">
                  <a:moveTo>
                    <a:pt x="236" y="0"/>
                  </a:moveTo>
                  <a:lnTo>
                    <a:pt x="236" y="470"/>
                  </a:lnTo>
                  <a:lnTo>
                    <a:pt x="240" y="470"/>
                  </a:lnTo>
                  <a:lnTo>
                    <a:pt x="538" y="0"/>
                  </a:lnTo>
                  <a:lnTo>
                    <a:pt x="794" y="0"/>
                  </a:lnTo>
                  <a:lnTo>
                    <a:pt x="475" y="502"/>
                  </a:lnTo>
                  <a:lnTo>
                    <a:pt x="830" y="1172"/>
                  </a:lnTo>
                  <a:lnTo>
                    <a:pt x="565" y="1172"/>
                  </a:lnTo>
                  <a:lnTo>
                    <a:pt x="323" y="690"/>
                  </a:lnTo>
                  <a:lnTo>
                    <a:pt x="236" y="824"/>
                  </a:lnTo>
                  <a:lnTo>
                    <a:pt x="23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3CB6CE"/>
                </a:solidFill>
                <a:cs typeface="Arial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018088" y="2339975"/>
              <a:ext cx="334963" cy="463550"/>
            </a:xfrm>
            <a:custGeom>
              <a:avLst/>
              <a:gdLst>
                <a:gd name="T0" fmla="*/ 265 w 843"/>
                <a:gd name="T1" fmla="*/ 0 h 1172"/>
                <a:gd name="T2" fmla="*/ 420 w 843"/>
                <a:gd name="T3" fmla="*/ 453 h 1172"/>
                <a:gd name="T4" fmla="*/ 423 w 843"/>
                <a:gd name="T5" fmla="*/ 453 h 1172"/>
                <a:gd name="T6" fmla="*/ 588 w 843"/>
                <a:gd name="T7" fmla="*/ 0 h 1172"/>
                <a:gd name="T8" fmla="*/ 843 w 843"/>
                <a:gd name="T9" fmla="*/ 0 h 1172"/>
                <a:gd name="T10" fmla="*/ 540 w 843"/>
                <a:gd name="T11" fmla="*/ 710 h 1172"/>
                <a:gd name="T12" fmla="*/ 540 w 843"/>
                <a:gd name="T13" fmla="*/ 1172 h 1172"/>
                <a:gd name="T14" fmla="*/ 304 w 843"/>
                <a:gd name="T15" fmla="*/ 1172 h 1172"/>
                <a:gd name="T16" fmla="*/ 304 w 843"/>
                <a:gd name="T17" fmla="*/ 710 h 1172"/>
                <a:gd name="T18" fmla="*/ 0 w 843"/>
                <a:gd name="T19" fmla="*/ 0 h 1172"/>
                <a:gd name="T20" fmla="*/ 265 w 843"/>
                <a:gd name="T21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3" h="1172">
                  <a:moveTo>
                    <a:pt x="265" y="0"/>
                  </a:moveTo>
                  <a:lnTo>
                    <a:pt x="420" y="453"/>
                  </a:lnTo>
                  <a:lnTo>
                    <a:pt x="423" y="453"/>
                  </a:lnTo>
                  <a:lnTo>
                    <a:pt x="588" y="0"/>
                  </a:lnTo>
                  <a:lnTo>
                    <a:pt x="843" y="0"/>
                  </a:lnTo>
                  <a:lnTo>
                    <a:pt x="540" y="710"/>
                  </a:lnTo>
                  <a:lnTo>
                    <a:pt x="540" y="1172"/>
                  </a:lnTo>
                  <a:lnTo>
                    <a:pt x="304" y="1172"/>
                  </a:lnTo>
                  <a:lnTo>
                    <a:pt x="304" y="710"/>
                  </a:lnTo>
                  <a:lnTo>
                    <a:pt x="0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5353050" y="2330450"/>
              <a:ext cx="315913" cy="482600"/>
            </a:xfrm>
            <a:custGeom>
              <a:avLst/>
              <a:gdLst>
                <a:gd name="T0" fmla="*/ 462 w 797"/>
                <a:gd name="T1" fmla="*/ 2 h 1216"/>
                <a:gd name="T2" fmla="*/ 567 w 797"/>
                <a:gd name="T3" fmla="*/ 26 h 1216"/>
                <a:gd name="T4" fmla="*/ 648 w 797"/>
                <a:gd name="T5" fmla="*/ 68 h 1216"/>
                <a:gd name="T6" fmla="*/ 707 w 797"/>
                <a:gd name="T7" fmla="*/ 132 h 1216"/>
                <a:gd name="T8" fmla="*/ 749 w 797"/>
                <a:gd name="T9" fmla="*/ 212 h 1216"/>
                <a:gd name="T10" fmla="*/ 776 w 797"/>
                <a:gd name="T11" fmla="*/ 309 h 1216"/>
                <a:gd name="T12" fmla="*/ 791 w 797"/>
                <a:gd name="T13" fmla="*/ 420 h 1216"/>
                <a:gd name="T14" fmla="*/ 797 w 797"/>
                <a:gd name="T15" fmla="*/ 608 h 1216"/>
                <a:gd name="T16" fmla="*/ 789 w 797"/>
                <a:gd name="T17" fmla="*/ 825 h 1216"/>
                <a:gd name="T18" fmla="*/ 771 w 797"/>
                <a:gd name="T19" fmla="*/ 933 h 1216"/>
                <a:gd name="T20" fmla="*/ 741 w 797"/>
                <a:gd name="T21" fmla="*/ 1025 h 1216"/>
                <a:gd name="T22" fmla="*/ 695 w 797"/>
                <a:gd name="T23" fmla="*/ 1101 h 1216"/>
                <a:gd name="T24" fmla="*/ 630 w 797"/>
                <a:gd name="T25" fmla="*/ 1160 h 1216"/>
                <a:gd name="T26" fmla="*/ 543 w 797"/>
                <a:gd name="T27" fmla="*/ 1199 h 1216"/>
                <a:gd name="T28" fmla="*/ 431 w 797"/>
                <a:gd name="T29" fmla="*/ 1216 h 1216"/>
                <a:gd name="T30" fmla="*/ 336 w 797"/>
                <a:gd name="T31" fmla="*/ 1214 h 1216"/>
                <a:gd name="T32" fmla="*/ 231 w 797"/>
                <a:gd name="T33" fmla="*/ 1190 h 1216"/>
                <a:gd name="T34" fmla="*/ 150 w 797"/>
                <a:gd name="T35" fmla="*/ 1148 h 1216"/>
                <a:gd name="T36" fmla="*/ 89 w 797"/>
                <a:gd name="T37" fmla="*/ 1084 h 1216"/>
                <a:gd name="T38" fmla="*/ 47 w 797"/>
                <a:gd name="T39" fmla="*/ 1004 h 1216"/>
                <a:gd name="T40" fmla="*/ 22 w 797"/>
                <a:gd name="T41" fmla="*/ 907 h 1216"/>
                <a:gd name="T42" fmla="*/ 7 w 797"/>
                <a:gd name="T43" fmla="*/ 796 h 1216"/>
                <a:gd name="T44" fmla="*/ 0 w 797"/>
                <a:gd name="T45" fmla="*/ 608 h 1216"/>
                <a:gd name="T46" fmla="*/ 9 w 797"/>
                <a:gd name="T47" fmla="*/ 391 h 1216"/>
                <a:gd name="T48" fmla="*/ 27 w 797"/>
                <a:gd name="T49" fmla="*/ 283 h 1216"/>
                <a:gd name="T50" fmla="*/ 57 w 797"/>
                <a:gd name="T51" fmla="*/ 191 h 1216"/>
                <a:gd name="T52" fmla="*/ 103 w 797"/>
                <a:gd name="T53" fmla="*/ 115 h 1216"/>
                <a:gd name="T54" fmla="*/ 168 w 797"/>
                <a:gd name="T55" fmla="*/ 56 h 1216"/>
                <a:gd name="T56" fmla="*/ 254 w 797"/>
                <a:gd name="T57" fmla="*/ 17 h 1216"/>
                <a:gd name="T58" fmla="*/ 366 w 797"/>
                <a:gd name="T59" fmla="*/ 0 h 1216"/>
                <a:gd name="T60" fmla="*/ 399 w 797"/>
                <a:gd name="T61" fmla="*/ 1043 h 1216"/>
                <a:gd name="T62" fmla="*/ 445 w 797"/>
                <a:gd name="T63" fmla="*/ 1037 h 1216"/>
                <a:gd name="T64" fmla="*/ 482 w 797"/>
                <a:gd name="T65" fmla="*/ 1019 h 1216"/>
                <a:gd name="T66" fmla="*/ 511 w 797"/>
                <a:gd name="T67" fmla="*/ 989 h 1216"/>
                <a:gd name="T68" fmla="*/ 532 w 797"/>
                <a:gd name="T69" fmla="*/ 943 h 1216"/>
                <a:gd name="T70" fmla="*/ 556 w 797"/>
                <a:gd name="T71" fmla="*/ 809 h 1216"/>
                <a:gd name="T72" fmla="*/ 561 w 797"/>
                <a:gd name="T73" fmla="*/ 608 h 1216"/>
                <a:gd name="T74" fmla="*/ 558 w 797"/>
                <a:gd name="T75" fmla="*/ 451 h 1216"/>
                <a:gd name="T76" fmla="*/ 540 w 797"/>
                <a:gd name="T77" fmla="*/ 301 h 1216"/>
                <a:gd name="T78" fmla="*/ 517 w 797"/>
                <a:gd name="T79" fmla="*/ 238 h 1216"/>
                <a:gd name="T80" fmla="*/ 491 w 797"/>
                <a:gd name="T81" fmla="*/ 204 h 1216"/>
                <a:gd name="T82" fmla="*/ 456 w 797"/>
                <a:gd name="T83" fmla="*/ 182 h 1216"/>
                <a:gd name="T84" fmla="*/ 412 w 797"/>
                <a:gd name="T85" fmla="*/ 174 h 1216"/>
                <a:gd name="T86" fmla="*/ 373 w 797"/>
                <a:gd name="T87" fmla="*/ 175 h 1216"/>
                <a:gd name="T88" fmla="*/ 332 w 797"/>
                <a:gd name="T89" fmla="*/ 187 h 1216"/>
                <a:gd name="T90" fmla="*/ 299 w 797"/>
                <a:gd name="T91" fmla="*/ 211 h 1216"/>
                <a:gd name="T92" fmla="*/ 275 w 797"/>
                <a:gd name="T93" fmla="*/ 249 h 1216"/>
                <a:gd name="T94" fmla="*/ 252 w 797"/>
                <a:gd name="T95" fmla="*/ 333 h 1216"/>
                <a:gd name="T96" fmla="*/ 238 w 797"/>
                <a:gd name="T97" fmla="*/ 499 h 1216"/>
                <a:gd name="T98" fmla="*/ 237 w 797"/>
                <a:gd name="T99" fmla="*/ 665 h 1216"/>
                <a:gd name="T100" fmla="*/ 246 w 797"/>
                <a:gd name="T101" fmla="*/ 848 h 1216"/>
                <a:gd name="T102" fmla="*/ 270 w 797"/>
                <a:gd name="T103" fmla="*/ 956 h 1216"/>
                <a:gd name="T104" fmla="*/ 292 w 797"/>
                <a:gd name="T105" fmla="*/ 997 h 1216"/>
                <a:gd name="T106" fmla="*/ 324 w 797"/>
                <a:gd name="T107" fmla="*/ 1025 h 1216"/>
                <a:gd name="T108" fmla="*/ 363 w 797"/>
                <a:gd name="T109" fmla="*/ 1040 h 1216"/>
                <a:gd name="T110" fmla="*/ 399 w 797"/>
                <a:gd name="T111" fmla="*/ 1043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7" h="1216">
                  <a:moveTo>
                    <a:pt x="399" y="0"/>
                  </a:moveTo>
                  <a:lnTo>
                    <a:pt x="399" y="0"/>
                  </a:lnTo>
                  <a:lnTo>
                    <a:pt x="431" y="0"/>
                  </a:lnTo>
                  <a:lnTo>
                    <a:pt x="462" y="2"/>
                  </a:lnTo>
                  <a:lnTo>
                    <a:pt x="491" y="6"/>
                  </a:lnTo>
                  <a:lnTo>
                    <a:pt x="517" y="10"/>
                  </a:lnTo>
                  <a:lnTo>
                    <a:pt x="543" y="17"/>
                  </a:lnTo>
                  <a:lnTo>
                    <a:pt x="567" y="26"/>
                  </a:lnTo>
                  <a:lnTo>
                    <a:pt x="589" y="34"/>
                  </a:lnTo>
                  <a:lnTo>
                    <a:pt x="610" y="44"/>
                  </a:lnTo>
                  <a:lnTo>
                    <a:pt x="630" y="56"/>
                  </a:lnTo>
                  <a:lnTo>
                    <a:pt x="648" y="68"/>
                  </a:lnTo>
                  <a:lnTo>
                    <a:pt x="665" y="82"/>
                  </a:lnTo>
                  <a:lnTo>
                    <a:pt x="681" y="99"/>
                  </a:lnTo>
                  <a:lnTo>
                    <a:pt x="695" y="115"/>
                  </a:lnTo>
                  <a:lnTo>
                    <a:pt x="707" y="132"/>
                  </a:lnTo>
                  <a:lnTo>
                    <a:pt x="720" y="151"/>
                  </a:lnTo>
                  <a:lnTo>
                    <a:pt x="731" y="171"/>
                  </a:lnTo>
                  <a:lnTo>
                    <a:pt x="741" y="191"/>
                  </a:lnTo>
                  <a:lnTo>
                    <a:pt x="749" y="212"/>
                  </a:lnTo>
                  <a:lnTo>
                    <a:pt x="757" y="236"/>
                  </a:lnTo>
                  <a:lnTo>
                    <a:pt x="764" y="259"/>
                  </a:lnTo>
                  <a:lnTo>
                    <a:pt x="771" y="283"/>
                  </a:lnTo>
                  <a:lnTo>
                    <a:pt x="776" y="309"/>
                  </a:lnTo>
                  <a:lnTo>
                    <a:pt x="781" y="335"/>
                  </a:lnTo>
                  <a:lnTo>
                    <a:pt x="785" y="363"/>
                  </a:lnTo>
                  <a:lnTo>
                    <a:pt x="789" y="391"/>
                  </a:lnTo>
                  <a:lnTo>
                    <a:pt x="791" y="420"/>
                  </a:lnTo>
                  <a:lnTo>
                    <a:pt x="794" y="479"/>
                  </a:lnTo>
                  <a:lnTo>
                    <a:pt x="797" y="543"/>
                  </a:lnTo>
                  <a:lnTo>
                    <a:pt x="797" y="608"/>
                  </a:lnTo>
                  <a:lnTo>
                    <a:pt x="797" y="608"/>
                  </a:lnTo>
                  <a:lnTo>
                    <a:pt x="797" y="673"/>
                  </a:lnTo>
                  <a:lnTo>
                    <a:pt x="794" y="737"/>
                  </a:lnTo>
                  <a:lnTo>
                    <a:pt x="791" y="796"/>
                  </a:lnTo>
                  <a:lnTo>
                    <a:pt x="789" y="825"/>
                  </a:lnTo>
                  <a:lnTo>
                    <a:pt x="785" y="853"/>
                  </a:lnTo>
                  <a:lnTo>
                    <a:pt x="781" y="881"/>
                  </a:lnTo>
                  <a:lnTo>
                    <a:pt x="776" y="907"/>
                  </a:lnTo>
                  <a:lnTo>
                    <a:pt x="771" y="933"/>
                  </a:lnTo>
                  <a:lnTo>
                    <a:pt x="764" y="957"/>
                  </a:lnTo>
                  <a:lnTo>
                    <a:pt x="757" y="980"/>
                  </a:lnTo>
                  <a:lnTo>
                    <a:pt x="749" y="1004"/>
                  </a:lnTo>
                  <a:lnTo>
                    <a:pt x="741" y="1025"/>
                  </a:lnTo>
                  <a:lnTo>
                    <a:pt x="731" y="1045"/>
                  </a:lnTo>
                  <a:lnTo>
                    <a:pt x="720" y="1065"/>
                  </a:lnTo>
                  <a:lnTo>
                    <a:pt x="707" y="1084"/>
                  </a:lnTo>
                  <a:lnTo>
                    <a:pt x="695" y="1101"/>
                  </a:lnTo>
                  <a:lnTo>
                    <a:pt x="681" y="1117"/>
                  </a:lnTo>
                  <a:lnTo>
                    <a:pt x="665" y="1134"/>
                  </a:lnTo>
                  <a:lnTo>
                    <a:pt x="648" y="1148"/>
                  </a:lnTo>
                  <a:lnTo>
                    <a:pt x="630" y="1160"/>
                  </a:lnTo>
                  <a:lnTo>
                    <a:pt x="610" y="1172"/>
                  </a:lnTo>
                  <a:lnTo>
                    <a:pt x="589" y="1182"/>
                  </a:lnTo>
                  <a:lnTo>
                    <a:pt x="567" y="1190"/>
                  </a:lnTo>
                  <a:lnTo>
                    <a:pt x="543" y="1199"/>
                  </a:lnTo>
                  <a:lnTo>
                    <a:pt x="517" y="1206"/>
                  </a:lnTo>
                  <a:lnTo>
                    <a:pt x="491" y="1210"/>
                  </a:lnTo>
                  <a:lnTo>
                    <a:pt x="462" y="1214"/>
                  </a:lnTo>
                  <a:lnTo>
                    <a:pt x="431" y="1216"/>
                  </a:lnTo>
                  <a:lnTo>
                    <a:pt x="399" y="1216"/>
                  </a:lnTo>
                  <a:lnTo>
                    <a:pt x="399" y="1216"/>
                  </a:lnTo>
                  <a:lnTo>
                    <a:pt x="366" y="1216"/>
                  </a:lnTo>
                  <a:lnTo>
                    <a:pt x="336" y="1214"/>
                  </a:lnTo>
                  <a:lnTo>
                    <a:pt x="307" y="1210"/>
                  </a:lnTo>
                  <a:lnTo>
                    <a:pt x="279" y="1206"/>
                  </a:lnTo>
                  <a:lnTo>
                    <a:pt x="254" y="1199"/>
                  </a:lnTo>
                  <a:lnTo>
                    <a:pt x="231" y="1190"/>
                  </a:lnTo>
                  <a:lnTo>
                    <a:pt x="208" y="1182"/>
                  </a:lnTo>
                  <a:lnTo>
                    <a:pt x="187" y="1172"/>
                  </a:lnTo>
                  <a:lnTo>
                    <a:pt x="168" y="1160"/>
                  </a:lnTo>
                  <a:lnTo>
                    <a:pt x="150" y="1148"/>
                  </a:lnTo>
                  <a:lnTo>
                    <a:pt x="132" y="1134"/>
                  </a:lnTo>
                  <a:lnTo>
                    <a:pt x="117" y="1117"/>
                  </a:lnTo>
                  <a:lnTo>
                    <a:pt x="103" y="1101"/>
                  </a:lnTo>
                  <a:lnTo>
                    <a:pt x="89" y="1084"/>
                  </a:lnTo>
                  <a:lnTo>
                    <a:pt x="78" y="1065"/>
                  </a:lnTo>
                  <a:lnTo>
                    <a:pt x="67" y="1045"/>
                  </a:lnTo>
                  <a:lnTo>
                    <a:pt x="57" y="1025"/>
                  </a:lnTo>
                  <a:lnTo>
                    <a:pt x="47" y="1004"/>
                  </a:lnTo>
                  <a:lnTo>
                    <a:pt x="41" y="980"/>
                  </a:lnTo>
                  <a:lnTo>
                    <a:pt x="34" y="957"/>
                  </a:lnTo>
                  <a:lnTo>
                    <a:pt x="27" y="933"/>
                  </a:lnTo>
                  <a:lnTo>
                    <a:pt x="22" y="907"/>
                  </a:lnTo>
                  <a:lnTo>
                    <a:pt x="16" y="881"/>
                  </a:lnTo>
                  <a:lnTo>
                    <a:pt x="13" y="853"/>
                  </a:lnTo>
                  <a:lnTo>
                    <a:pt x="9" y="825"/>
                  </a:lnTo>
                  <a:lnTo>
                    <a:pt x="7" y="796"/>
                  </a:lnTo>
                  <a:lnTo>
                    <a:pt x="3" y="737"/>
                  </a:lnTo>
                  <a:lnTo>
                    <a:pt x="1" y="673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1" y="543"/>
                  </a:lnTo>
                  <a:lnTo>
                    <a:pt x="3" y="479"/>
                  </a:lnTo>
                  <a:lnTo>
                    <a:pt x="7" y="420"/>
                  </a:lnTo>
                  <a:lnTo>
                    <a:pt x="9" y="391"/>
                  </a:lnTo>
                  <a:lnTo>
                    <a:pt x="13" y="363"/>
                  </a:lnTo>
                  <a:lnTo>
                    <a:pt x="16" y="335"/>
                  </a:lnTo>
                  <a:lnTo>
                    <a:pt x="22" y="309"/>
                  </a:lnTo>
                  <a:lnTo>
                    <a:pt x="27" y="283"/>
                  </a:lnTo>
                  <a:lnTo>
                    <a:pt x="34" y="259"/>
                  </a:lnTo>
                  <a:lnTo>
                    <a:pt x="41" y="236"/>
                  </a:lnTo>
                  <a:lnTo>
                    <a:pt x="47" y="212"/>
                  </a:lnTo>
                  <a:lnTo>
                    <a:pt x="57" y="191"/>
                  </a:lnTo>
                  <a:lnTo>
                    <a:pt x="67" y="171"/>
                  </a:lnTo>
                  <a:lnTo>
                    <a:pt x="78" y="151"/>
                  </a:lnTo>
                  <a:lnTo>
                    <a:pt x="89" y="132"/>
                  </a:lnTo>
                  <a:lnTo>
                    <a:pt x="103" y="115"/>
                  </a:lnTo>
                  <a:lnTo>
                    <a:pt x="117" y="99"/>
                  </a:lnTo>
                  <a:lnTo>
                    <a:pt x="132" y="82"/>
                  </a:lnTo>
                  <a:lnTo>
                    <a:pt x="150" y="68"/>
                  </a:lnTo>
                  <a:lnTo>
                    <a:pt x="168" y="56"/>
                  </a:lnTo>
                  <a:lnTo>
                    <a:pt x="187" y="44"/>
                  </a:lnTo>
                  <a:lnTo>
                    <a:pt x="208" y="34"/>
                  </a:lnTo>
                  <a:lnTo>
                    <a:pt x="231" y="26"/>
                  </a:lnTo>
                  <a:lnTo>
                    <a:pt x="254" y="17"/>
                  </a:lnTo>
                  <a:lnTo>
                    <a:pt x="279" y="10"/>
                  </a:lnTo>
                  <a:lnTo>
                    <a:pt x="307" y="6"/>
                  </a:lnTo>
                  <a:lnTo>
                    <a:pt x="336" y="2"/>
                  </a:lnTo>
                  <a:lnTo>
                    <a:pt x="366" y="0"/>
                  </a:lnTo>
                  <a:lnTo>
                    <a:pt x="399" y="0"/>
                  </a:lnTo>
                  <a:lnTo>
                    <a:pt x="399" y="0"/>
                  </a:lnTo>
                  <a:close/>
                  <a:moveTo>
                    <a:pt x="399" y="1043"/>
                  </a:moveTo>
                  <a:lnTo>
                    <a:pt x="399" y="1043"/>
                  </a:lnTo>
                  <a:lnTo>
                    <a:pt x="412" y="1042"/>
                  </a:lnTo>
                  <a:lnTo>
                    <a:pt x="423" y="1041"/>
                  </a:lnTo>
                  <a:lnTo>
                    <a:pt x="435" y="1040"/>
                  </a:lnTo>
                  <a:lnTo>
                    <a:pt x="445" y="1037"/>
                  </a:lnTo>
                  <a:lnTo>
                    <a:pt x="456" y="1034"/>
                  </a:lnTo>
                  <a:lnTo>
                    <a:pt x="465" y="1029"/>
                  </a:lnTo>
                  <a:lnTo>
                    <a:pt x="474" y="1025"/>
                  </a:lnTo>
                  <a:lnTo>
                    <a:pt x="482" y="1019"/>
                  </a:lnTo>
                  <a:lnTo>
                    <a:pt x="491" y="1013"/>
                  </a:lnTo>
                  <a:lnTo>
                    <a:pt x="499" y="1005"/>
                  </a:lnTo>
                  <a:lnTo>
                    <a:pt x="504" y="997"/>
                  </a:lnTo>
                  <a:lnTo>
                    <a:pt x="511" y="989"/>
                  </a:lnTo>
                  <a:lnTo>
                    <a:pt x="517" y="978"/>
                  </a:lnTo>
                  <a:lnTo>
                    <a:pt x="523" y="968"/>
                  </a:lnTo>
                  <a:lnTo>
                    <a:pt x="528" y="956"/>
                  </a:lnTo>
                  <a:lnTo>
                    <a:pt x="532" y="943"/>
                  </a:lnTo>
                  <a:lnTo>
                    <a:pt x="540" y="915"/>
                  </a:lnTo>
                  <a:lnTo>
                    <a:pt x="546" y="884"/>
                  </a:lnTo>
                  <a:lnTo>
                    <a:pt x="552" y="848"/>
                  </a:lnTo>
                  <a:lnTo>
                    <a:pt x="556" y="809"/>
                  </a:lnTo>
                  <a:lnTo>
                    <a:pt x="558" y="765"/>
                  </a:lnTo>
                  <a:lnTo>
                    <a:pt x="560" y="717"/>
                  </a:lnTo>
                  <a:lnTo>
                    <a:pt x="561" y="665"/>
                  </a:lnTo>
                  <a:lnTo>
                    <a:pt x="561" y="608"/>
                  </a:lnTo>
                  <a:lnTo>
                    <a:pt x="561" y="608"/>
                  </a:lnTo>
                  <a:lnTo>
                    <a:pt x="561" y="551"/>
                  </a:lnTo>
                  <a:lnTo>
                    <a:pt x="560" y="499"/>
                  </a:lnTo>
                  <a:lnTo>
                    <a:pt x="558" y="451"/>
                  </a:lnTo>
                  <a:lnTo>
                    <a:pt x="556" y="408"/>
                  </a:lnTo>
                  <a:lnTo>
                    <a:pt x="552" y="368"/>
                  </a:lnTo>
                  <a:lnTo>
                    <a:pt x="546" y="333"/>
                  </a:lnTo>
                  <a:lnTo>
                    <a:pt x="540" y="301"/>
                  </a:lnTo>
                  <a:lnTo>
                    <a:pt x="532" y="273"/>
                  </a:lnTo>
                  <a:lnTo>
                    <a:pt x="528" y="261"/>
                  </a:lnTo>
                  <a:lnTo>
                    <a:pt x="523" y="249"/>
                  </a:lnTo>
                  <a:lnTo>
                    <a:pt x="517" y="238"/>
                  </a:lnTo>
                  <a:lnTo>
                    <a:pt x="511" y="229"/>
                  </a:lnTo>
                  <a:lnTo>
                    <a:pt x="504" y="219"/>
                  </a:lnTo>
                  <a:lnTo>
                    <a:pt x="499" y="211"/>
                  </a:lnTo>
                  <a:lnTo>
                    <a:pt x="491" y="204"/>
                  </a:lnTo>
                  <a:lnTo>
                    <a:pt x="482" y="197"/>
                  </a:lnTo>
                  <a:lnTo>
                    <a:pt x="474" y="191"/>
                  </a:lnTo>
                  <a:lnTo>
                    <a:pt x="465" y="187"/>
                  </a:lnTo>
                  <a:lnTo>
                    <a:pt x="456" y="182"/>
                  </a:lnTo>
                  <a:lnTo>
                    <a:pt x="445" y="179"/>
                  </a:lnTo>
                  <a:lnTo>
                    <a:pt x="435" y="176"/>
                  </a:lnTo>
                  <a:lnTo>
                    <a:pt x="423" y="175"/>
                  </a:lnTo>
                  <a:lnTo>
                    <a:pt x="412" y="174"/>
                  </a:lnTo>
                  <a:lnTo>
                    <a:pt x="399" y="173"/>
                  </a:lnTo>
                  <a:lnTo>
                    <a:pt x="399" y="173"/>
                  </a:lnTo>
                  <a:lnTo>
                    <a:pt x="386" y="174"/>
                  </a:lnTo>
                  <a:lnTo>
                    <a:pt x="373" y="175"/>
                  </a:lnTo>
                  <a:lnTo>
                    <a:pt x="363" y="176"/>
                  </a:lnTo>
                  <a:lnTo>
                    <a:pt x="351" y="179"/>
                  </a:lnTo>
                  <a:lnTo>
                    <a:pt x="342" y="182"/>
                  </a:lnTo>
                  <a:lnTo>
                    <a:pt x="332" y="187"/>
                  </a:lnTo>
                  <a:lnTo>
                    <a:pt x="324" y="191"/>
                  </a:lnTo>
                  <a:lnTo>
                    <a:pt x="314" y="197"/>
                  </a:lnTo>
                  <a:lnTo>
                    <a:pt x="307" y="204"/>
                  </a:lnTo>
                  <a:lnTo>
                    <a:pt x="299" y="211"/>
                  </a:lnTo>
                  <a:lnTo>
                    <a:pt x="292" y="219"/>
                  </a:lnTo>
                  <a:lnTo>
                    <a:pt x="286" y="229"/>
                  </a:lnTo>
                  <a:lnTo>
                    <a:pt x="281" y="238"/>
                  </a:lnTo>
                  <a:lnTo>
                    <a:pt x="275" y="249"/>
                  </a:lnTo>
                  <a:lnTo>
                    <a:pt x="270" y="261"/>
                  </a:lnTo>
                  <a:lnTo>
                    <a:pt x="266" y="273"/>
                  </a:lnTo>
                  <a:lnTo>
                    <a:pt x="257" y="301"/>
                  </a:lnTo>
                  <a:lnTo>
                    <a:pt x="252" y="333"/>
                  </a:lnTo>
                  <a:lnTo>
                    <a:pt x="246" y="368"/>
                  </a:lnTo>
                  <a:lnTo>
                    <a:pt x="242" y="408"/>
                  </a:lnTo>
                  <a:lnTo>
                    <a:pt x="240" y="451"/>
                  </a:lnTo>
                  <a:lnTo>
                    <a:pt x="238" y="499"/>
                  </a:lnTo>
                  <a:lnTo>
                    <a:pt x="237" y="551"/>
                  </a:lnTo>
                  <a:lnTo>
                    <a:pt x="237" y="608"/>
                  </a:lnTo>
                  <a:lnTo>
                    <a:pt x="237" y="608"/>
                  </a:lnTo>
                  <a:lnTo>
                    <a:pt x="237" y="665"/>
                  </a:lnTo>
                  <a:lnTo>
                    <a:pt x="238" y="717"/>
                  </a:lnTo>
                  <a:lnTo>
                    <a:pt x="240" y="765"/>
                  </a:lnTo>
                  <a:lnTo>
                    <a:pt x="242" y="809"/>
                  </a:lnTo>
                  <a:lnTo>
                    <a:pt x="246" y="848"/>
                  </a:lnTo>
                  <a:lnTo>
                    <a:pt x="252" y="884"/>
                  </a:lnTo>
                  <a:lnTo>
                    <a:pt x="257" y="915"/>
                  </a:lnTo>
                  <a:lnTo>
                    <a:pt x="266" y="943"/>
                  </a:lnTo>
                  <a:lnTo>
                    <a:pt x="270" y="956"/>
                  </a:lnTo>
                  <a:lnTo>
                    <a:pt x="275" y="968"/>
                  </a:lnTo>
                  <a:lnTo>
                    <a:pt x="281" y="978"/>
                  </a:lnTo>
                  <a:lnTo>
                    <a:pt x="286" y="989"/>
                  </a:lnTo>
                  <a:lnTo>
                    <a:pt x="292" y="997"/>
                  </a:lnTo>
                  <a:lnTo>
                    <a:pt x="299" y="1005"/>
                  </a:lnTo>
                  <a:lnTo>
                    <a:pt x="307" y="1013"/>
                  </a:lnTo>
                  <a:lnTo>
                    <a:pt x="314" y="1019"/>
                  </a:lnTo>
                  <a:lnTo>
                    <a:pt x="324" y="1025"/>
                  </a:lnTo>
                  <a:lnTo>
                    <a:pt x="332" y="1029"/>
                  </a:lnTo>
                  <a:lnTo>
                    <a:pt x="342" y="1034"/>
                  </a:lnTo>
                  <a:lnTo>
                    <a:pt x="351" y="1037"/>
                  </a:lnTo>
                  <a:lnTo>
                    <a:pt x="363" y="1040"/>
                  </a:lnTo>
                  <a:lnTo>
                    <a:pt x="373" y="1041"/>
                  </a:lnTo>
                  <a:lnTo>
                    <a:pt x="386" y="1042"/>
                  </a:lnTo>
                  <a:lnTo>
                    <a:pt x="399" y="1043"/>
                  </a:lnTo>
                  <a:lnTo>
                    <a:pt x="399" y="10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5710238" y="2339975"/>
              <a:ext cx="296863" cy="473075"/>
            </a:xfrm>
            <a:custGeom>
              <a:avLst/>
              <a:gdLst>
                <a:gd name="T0" fmla="*/ 235 w 747"/>
                <a:gd name="T1" fmla="*/ 817 h 1194"/>
                <a:gd name="T2" fmla="*/ 235 w 747"/>
                <a:gd name="T3" fmla="*/ 839 h 1194"/>
                <a:gd name="T4" fmla="*/ 239 w 747"/>
                <a:gd name="T5" fmla="*/ 880 h 1194"/>
                <a:gd name="T6" fmla="*/ 246 w 747"/>
                <a:gd name="T7" fmla="*/ 916 h 1194"/>
                <a:gd name="T8" fmla="*/ 256 w 747"/>
                <a:gd name="T9" fmla="*/ 948 h 1194"/>
                <a:gd name="T10" fmla="*/ 271 w 747"/>
                <a:gd name="T11" fmla="*/ 976 h 1194"/>
                <a:gd name="T12" fmla="*/ 292 w 747"/>
                <a:gd name="T13" fmla="*/ 997 h 1194"/>
                <a:gd name="T14" fmla="*/ 320 w 747"/>
                <a:gd name="T15" fmla="*/ 1012 h 1194"/>
                <a:gd name="T16" fmla="*/ 354 w 747"/>
                <a:gd name="T17" fmla="*/ 1020 h 1194"/>
                <a:gd name="T18" fmla="*/ 374 w 747"/>
                <a:gd name="T19" fmla="*/ 1021 h 1194"/>
                <a:gd name="T20" fmla="*/ 411 w 747"/>
                <a:gd name="T21" fmla="*/ 1016 h 1194"/>
                <a:gd name="T22" fmla="*/ 441 w 747"/>
                <a:gd name="T23" fmla="*/ 1005 h 1194"/>
                <a:gd name="T24" fmla="*/ 465 w 747"/>
                <a:gd name="T25" fmla="*/ 987 h 1194"/>
                <a:gd name="T26" fmla="*/ 484 w 747"/>
                <a:gd name="T27" fmla="*/ 963 h 1194"/>
                <a:gd name="T28" fmla="*/ 496 w 747"/>
                <a:gd name="T29" fmla="*/ 933 h 1194"/>
                <a:gd name="T30" fmla="*/ 505 w 747"/>
                <a:gd name="T31" fmla="*/ 898 h 1194"/>
                <a:gd name="T32" fmla="*/ 509 w 747"/>
                <a:gd name="T33" fmla="*/ 860 h 1194"/>
                <a:gd name="T34" fmla="*/ 512 w 747"/>
                <a:gd name="T35" fmla="*/ 817 h 1194"/>
                <a:gd name="T36" fmla="*/ 747 w 747"/>
                <a:gd name="T37" fmla="*/ 0 h 1194"/>
                <a:gd name="T38" fmla="*/ 747 w 747"/>
                <a:gd name="T39" fmla="*/ 817 h 1194"/>
                <a:gd name="T40" fmla="*/ 745 w 747"/>
                <a:gd name="T41" fmla="*/ 870 h 1194"/>
                <a:gd name="T42" fmla="*/ 739 w 747"/>
                <a:gd name="T43" fmla="*/ 919 h 1194"/>
                <a:gd name="T44" fmla="*/ 730 w 747"/>
                <a:gd name="T45" fmla="*/ 963 h 1194"/>
                <a:gd name="T46" fmla="*/ 716 w 747"/>
                <a:gd name="T47" fmla="*/ 1003 h 1194"/>
                <a:gd name="T48" fmla="*/ 699 w 747"/>
                <a:gd name="T49" fmla="*/ 1037 h 1194"/>
                <a:gd name="T50" fmla="*/ 680 w 747"/>
                <a:gd name="T51" fmla="*/ 1068 h 1194"/>
                <a:gd name="T52" fmla="*/ 658 w 747"/>
                <a:gd name="T53" fmla="*/ 1094 h 1194"/>
                <a:gd name="T54" fmla="*/ 632 w 747"/>
                <a:gd name="T55" fmla="*/ 1117 h 1194"/>
                <a:gd name="T56" fmla="*/ 605 w 747"/>
                <a:gd name="T57" fmla="*/ 1137 h 1194"/>
                <a:gd name="T58" fmla="*/ 576 w 747"/>
                <a:gd name="T59" fmla="*/ 1153 h 1194"/>
                <a:gd name="T60" fmla="*/ 545 w 747"/>
                <a:gd name="T61" fmla="*/ 1167 h 1194"/>
                <a:gd name="T62" fmla="*/ 513 w 747"/>
                <a:gd name="T63" fmla="*/ 1178 h 1194"/>
                <a:gd name="T64" fmla="*/ 479 w 747"/>
                <a:gd name="T65" fmla="*/ 1186 h 1194"/>
                <a:gd name="T66" fmla="*/ 409 w 747"/>
                <a:gd name="T67" fmla="*/ 1194 h 1194"/>
                <a:gd name="T68" fmla="*/ 374 w 747"/>
                <a:gd name="T69" fmla="*/ 1194 h 1194"/>
                <a:gd name="T70" fmla="*/ 303 w 747"/>
                <a:gd name="T71" fmla="*/ 1192 h 1194"/>
                <a:gd name="T72" fmla="*/ 234 w 747"/>
                <a:gd name="T73" fmla="*/ 1180 h 1194"/>
                <a:gd name="T74" fmla="*/ 202 w 747"/>
                <a:gd name="T75" fmla="*/ 1170 h 1194"/>
                <a:gd name="T76" fmla="*/ 171 w 747"/>
                <a:gd name="T77" fmla="*/ 1158 h 1194"/>
                <a:gd name="T78" fmla="*/ 142 w 747"/>
                <a:gd name="T79" fmla="*/ 1142 h 1194"/>
                <a:gd name="T80" fmla="*/ 115 w 747"/>
                <a:gd name="T81" fmla="*/ 1123 h 1194"/>
                <a:gd name="T82" fmla="*/ 89 w 747"/>
                <a:gd name="T83" fmla="*/ 1101 h 1194"/>
                <a:gd name="T84" fmla="*/ 67 w 747"/>
                <a:gd name="T85" fmla="*/ 1074 h 1194"/>
                <a:gd name="T86" fmla="*/ 48 w 747"/>
                <a:gd name="T87" fmla="*/ 1043 h 1194"/>
                <a:gd name="T88" fmla="*/ 31 w 747"/>
                <a:gd name="T89" fmla="*/ 1008 h 1194"/>
                <a:gd name="T90" fmla="*/ 17 w 747"/>
                <a:gd name="T91" fmla="*/ 969 h 1194"/>
                <a:gd name="T92" fmla="*/ 8 w 747"/>
                <a:gd name="T93" fmla="*/ 924 h 1194"/>
                <a:gd name="T94" fmla="*/ 1 w 747"/>
                <a:gd name="T95" fmla="*/ 873 h 1194"/>
                <a:gd name="T96" fmla="*/ 0 w 747"/>
                <a:gd name="T97" fmla="*/ 817 h 1194"/>
                <a:gd name="T98" fmla="*/ 235 w 747"/>
                <a:gd name="T9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7" h="1194">
                  <a:moveTo>
                    <a:pt x="235" y="0"/>
                  </a:moveTo>
                  <a:lnTo>
                    <a:pt x="235" y="817"/>
                  </a:lnTo>
                  <a:lnTo>
                    <a:pt x="235" y="817"/>
                  </a:lnTo>
                  <a:lnTo>
                    <a:pt x="235" y="839"/>
                  </a:lnTo>
                  <a:lnTo>
                    <a:pt x="237" y="860"/>
                  </a:lnTo>
                  <a:lnTo>
                    <a:pt x="239" y="880"/>
                  </a:lnTo>
                  <a:lnTo>
                    <a:pt x="241" y="898"/>
                  </a:lnTo>
                  <a:lnTo>
                    <a:pt x="246" y="916"/>
                  </a:lnTo>
                  <a:lnTo>
                    <a:pt x="251" y="933"/>
                  </a:lnTo>
                  <a:lnTo>
                    <a:pt x="256" y="948"/>
                  </a:lnTo>
                  <a:lnTo>
                    <a:pt x="263" y="963"/>
                  </a:lnTo>
                  <a:lnTo>
                    <a:pt x="271" y="976"/>
                  </a:lnTo>
                  <a:lnTo>
                    <a:pt x="282" y="987"/>
                  </a:lnTo>
                  <a:lnTo>
                    <a:pt x="292" y="997"/>
                  </a:lnTo>
                  <a:lnTo>
                    <a:pt x="305" y="1005"/>
                  </a:lnTo>
                  <a:lnTo>
                    <a:pt x="320" y="1012"/>
                  </a:lnTo>
                  <a:lnTo>
                    <a:pt x="336" y="1016"/>
                  </a:lnTo>
                  <a:lnTo>
                    <a:pt x="354" y="1020"/>
                  </a:lnTo>
                  <a:lnTo>
                    <a:pt x="374" y="1021"/>
                  </a:lnTo>
                  <a:lnTo>
                    <a:pt x="374" y="1021"/>
                  </a:lnTo>
                  <a:lnTo>
                    <a:pt x="393" y="1020"/>
                  </a:lnTo>
                  <a:lnTo>
                    <a:pt x="411" y="1016"/>
                  </a:lnTo>
                  <a:lnTo>
                    <a:pt x="427" y="1012"/>
                  </a:lnTo>
                  <a:lnTo>
                    <a:pt x="441" y="1005"/>
                  </a:lnTo>
                  <a:lnTo>
                    <a:pt x="454" y="997"/>
                  </a:lnTo>
                  <a:lnTo>
                    <a:pt x="465" y="987"/>
                  </a:lnTo>
                  <a:lnTo>
                    <a:pt x="476" y="976"/>
                  </a:lnTo>
                  <a:lnTo>
                    <a:pt x="484" y="963"/>
                  </a:lnTo>
                  <a:lnTo>
                    <a:pt x="491" y="948"/>
                  </a:lnTo>
                  <a:lnTo>
                    <a:pt x="496" y="933"/>
                  </a:lnTo>
                  <a:lnTo>
                    <a:pt x="501" y="916"/>
                  </a:lnTo>
                  <a:lnTo>
                    <a:pt x="505" y="898"/>
                  </a:lnTo>
                  <a:lnTo>
                    <a:pt x="508" y="880"/>
                  </a:lnTo>
                  <a:lnTo>
                    <a:pt x="509" y="860"/>
                  </a:lnTo>
                  <a:lnTo>
                    <a:pt x="510" y="839"/>
                  </a:lnTo>
                  <a:lnTo>
                    <a:pt x="512" y="817"/>
                  </a:lnTo>
                  <a:lnTo>
                    <a:pt x="512" y="0"/>
                  </a:lnTo>
                  <a:lnTo>
                    <a:pt x="747" y="0"/>
                  </a:lnTo>
                  <a:lnTo>
                    <a:pt x="747" y="817"/>
                  </a:lnTo>
                  <a:lnTo>
                    <a:pt x="747" y="817"/>
                  </a:lnTo>
                  <a:lnTo>
                    <a:pt x="747" y="845"/>
                  </a:lnTo>
                  <a:lnTo>
                    <a:pt x="745" y="870"/>
                  </a:lnTo>
                  <a:lnTo>
                    <a:pt x="742" y="896"/>
                  </a:lnTo>
                  <a:lnTo>
                    <a:pt x="739" y="919"/>
                  </a:lnTo>
                  <a:lnTo>
                    <a:pt x="734" y="942"/>
                  </a:lnTo>
                  <a:lnTo>
                    <a:pt x="730" y="963"/>
                  </a:lnTo>
                  <a:lnTo>
                    <a:pt x="723" y="983"/>
                  </a:lnTo>
                  <a:lnTo>
                    <a:pt x="716" y="1003"/>
                  </a:lnTo>
                  <a:lnTo>
                    <a:pt x="708" y="1020"/>
                  </a:lnTo>
                  <a:lnTo>
                    <a:pt x="699" y="1037"/>
                  </a:lnTo>
                  <a:lnTo>
                    <a:pt x="690" y="1052"/>
                  </a:lnTo>
                  <a:lnTo>
                    <a:pt x="680" y="1068"/>
                  </a:lnTo>
                  <a:lnTo>
                    <a:pt x="669" y="1081"/>
                  </a:lnTo>
                  <a:lnTo>
                    <a:pt x="658" y="1094"/>
                  </a:lnTo>
                  <a:lnTo>
                    <a:pt x="645" y="1107"/>
                  </a:lnTo>
                  <a:lnTo>
                    <a:pt x="632" y="1117"/>
                  </a:lnTo>
                  <a:lnTo>
                    <a:pt x="619" y="1128"/>
                  </a:lnTo>
                  <a:lnTo>
                    <a:pt x="605" y="1137"/>
                  </a:lnTo>
                  <a:lnTo>
                    <a:pt x="590" y="1146"/>
                  </a:lnTo>
                  <a:lnTo>
                    <a:pt x="576" y="1153"/>
                  </a:lnTo>
                  <a:lnTo>
                    <a:pt x="560" y="1160"/>
                  </a:lnTo>
                  <a:lnTo>
                    <a:pt x="545" y="1167"/>
                  </a:lnTo>
                  <a:lnTo>
                    <a:pt x="529" y="1173"/>
                  </a:lnTo>
                  <a:lnTo>
                    <a:pt x="513" y="1178"/>
                  </a:lnTo>
                  <a:lnTo>
                    <a:pt x="496" y="1181"/>
                  </a:lnTo>
                  <a:lnTo>
                    <a:pt x="479" y="1186"/>
                  </a:lnTo>
                  <a:lnTo>
                    <a:pt x="444" y="1191"/>
                  </a:lnTo>
                  <a:lnTo>
                    <a:pt x="409" y="1194"/>
                  </a:lnTo>
                  <a:lnTo>
                    <a:pt x="374" y="1194"/>
                  </a:lnTo>
                  <a:lnTo>
                    <a:pt x="374" y="1194"/>
                  </a:lnTo>
                  <a:lnTo>
                    <a:pt x="338" y="1194"/>
                  </a:lnTo>
                  <a:lnTo>
                    <a:pt x="303" y="1192"/>
                  </a:lnTo>
                  <a:lnTo>
                    <a:pt x="268" y="1187"/>
                  </a:lnTo>
                  <a:lnTo>
                    <a:pt x="234" y="1180"/>
                  </a:lnTo>
                  <a:lnTo>
                    <a:pt x="218" y="1175"/>
                  </a:lnTo>
                  <a:lnTo>
                    <a:pt x="202" y="1170"/>
                  </a:lnTo>
                  <a:lnTo>
                    <a:pt x="186" y="1164"/>
                  </a:lnTo>
                  <a:lnTo>
                    <a:pt x="171" y="1158"/>
                  </a:lnTo>
                  <a:lnTo>
                    <a:pt x="155" y="1150"/>
                  </a:lnTo>
                  <a:lnTo>
                    <a:pt x="142" y="1142"/>
                  </a:lnTo>
                  <a:lnTo>
                    <a:pt x="128" y="1134"/>
                  </a:lnTo>
                  <a:lnTo>
                    <a:pt x="115" y="1123"/>
                  </a:lnTo>
                  <a:lnTo>
                    <a:pt x="102" y="1113"/>
                  </a:lnTo>
                  <a:lnTo>
                    <a:pt x="89" y="1101"/>
                  </a:lnTo>
                  <a:lnTo>
                    <a:pt x="78" y="1088"/>
                  </a:lnTo>
                  <a:lnTo>
                    <a:pt x="67" y="1074"/>
                  </a:lnTo>
                  <a:lnTo>
                    <a:pt x="57" y="1059"/>
                  </a:lnTo>
                  <a:lnTo>
                    <a:pt x="48" y="1043"/>
                  </a:lnTo>
                  <a:lnTo>
                    <a:pt x="39" y="1027"/>
                  </a:lnTo>
                  <a:lnTo>
                    <a:pt x="31" y="1008"/>
                  </a:lnTo>
                  <a:lnTo>
                    <a:pt x="24" y="989"/>
                  </a:lnTo>
                  <a:lnTo>
                    <a:pt x="17" y="969"/>
                  </a:lnTo>
                  <a:lnTo>
                    <a:pt x="13" y="947"/>
                  </a:lnTo>
                  <a:lnTo>
                    <a:pt x="8" y="924"/>
                  </a:lnTo>
                  <a:lnTo>
                    <a:pt x="5" y="899"/>
                  </a:lnTo>
                  <a:lnTo>
                    <a:pt x="1" y="873"/>
                  </a:lnTo>
                  <a:lnTo>
                    <a:pt x="0" y="846"/>
                  </a:lnTo>
                  <a:lnTo>
                    <a:pt x="0" y="817"/>
                  </a:lnTo>
                  <a:lnTo>
                    <a:pt x="0" y="0"/>
                  </a:lnTo>
                  <a:lnTo>
                    <a:pt x="2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1308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41300" y="472001"/>
            <a:ext cx="11711517" cy="58927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0"/>
          </p:nvPr>
        </p:nvSpPr>
        <p:spPr>
          <a:xfrm>
            <a:off x="241302" y="187331"/>
            <a:ext cx="11480801" cy="2667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7717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Diapositive think-cell" r:id="rId4" imgW="216" imgH="216" progId="TCLayout.ActiveDocument.1">
                  <p:embed/>
                </p:oleObj>
              </mc:Choice>
              <mc:Fallback>
                <p:oleObj name="Diapositive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41300" y="472001"/>
            <a:ext cx="11711517" cy="58927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0"/>
          </p:nvPr>
        </p:nvSpPr>
        <p:spPr>
          <a:xfrm>
            <a:off x="241302" y="187331"/>
            <a:ext cx="11480801" cy="2667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4388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241300" y="399881"/>
            <a:ext cx="11709400" cy="575903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>
                <a:latin typeface="+mn-lt"/>
              </a:defRPr>
            </a:lvl1pPr>
          </a:lstStyle>
          <a:p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199973"/>
            <a:ext cx="11707284" cy="203767"/>
          </a:xfrm>
          <a:prstGeom prst="rect">
            <a:avLst/>
          </a:prstGeom>
        </p:spPr>
        <p:txBody>
          <a:bodyPr lIns="0" tIns="0" rIns="0" bIns="0"/>
          <a:lstStyle>
            <a:lvl1pPr marL="215995" indent="-215995">
              <a:buFontTx/>
              <a:buNone/>
              <a:defRPr sz="1333" b="0"/>
            </a:lvl1pPr>
          </a:lstStyle>
          <a:p>
            <a:pPr marL="162000" indent="-162000">
              <a:defRPr/>
            </a:pPr>
            <a:r>
              <a:rPr lang="en-US" dirty="0" smtClean="0"/>
              <a:t>00 Part title  |  Section of the part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535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</p:spTree>
    <p:extLst>
      <p:ext uri="{BB962C8B-B14F-4D97-AF65-F5344CB8AC3E}">
        <p14:creationId xmlns:p14="http://schemas.microsoft.com/office/powerpoint/2010/main" val="29563810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39514"/>
            <a:ext cx="10747859" cy="4759637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400"/>
              </a:spcBef>
              <a:buClr>
                <a:schemeClr val="accent1"/>
              </a:buClr>
              <a:defRPr sz="2400"/>
            </a:lvl1pPr>
            <a:lvl2pPr marL="601118" indent="-245527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2133"/>
            </a:lvl2pPr>
            <a:lvl3pPr marL="954593" indent="-234945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867"/>
            </a:lvl3pPr>
            <a:lvl4pPr marL="1310185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600"/>
            </a:lvl4pPr>
            <a:lvl5pPr marL="1674242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333"/>
            </a:lvl5pPr>
          </a:lstStyle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241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723901" y="1210735"/>
            <a:ext cx="107484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58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1210735"/>
            <a:ext cx="117136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57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241299" y="1210735"/>
            <a:ext cx="7766052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6"/>
          <p:cNvSpPr>
            <a:spLocks noGrp="1"/>
          </p:cNvSpPr>
          <p:nvPr>
            <p:ph type="pic" sz="quarter" idx="11"/>
          </p:nvPr>
        </p:nvSpPr>
        <p:spPr>
          <a:xfrm>
            <a:off x="8128001" y="1210735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8128001" y="3614944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285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72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241300"/>
            <a:ext cx="11713633" cy="5657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83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87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4182534" y="3107267"/>
            <a:ext cx="3826935" cy="643467"/>
            <a:chOff x="3136900" y="2330450"/>
            <a:chExt cx="2870201" cy="482600"/>
          </a:xfrm>
          <a:solidFill>
            <a:srgbClr val="3CB6CE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136900" y="2339975"/>
              <a:ext cx="296863" cy="463550"/>
            </a:xfrm>
            <a:custGeom>
              <a:avLst/>
              <a:gdLst>
                <a:gd name="T0" fmla="*/ 748 w 748"/>
                <a:gd name="T1" fmla="*/ 0 h 1172"/>
                <a:gd name="T2" fmla="*/ 748 w 748"/>
                <a:gd name="T3" fmla="*/ 194 h 1172"/>
                <a:gd name="T4" fmla="*/ 492 w 748"/>
                <a:gd name="T5" fmla="*/ 194 h 1172"/>
                <a:gd name="T6" fmla="*/ 492 w 748"/>
                <a:gd name="T7" fmla="*/ 1172 h 1172"/>
                <a:gd name="T8" fmla="*/ 255 w 748"/>
                <a:gd name="T9" fmla="*/ 1172 h 1172"/>
                <a:gd name="T10" fmla="*/ 255 w 748"/>
                <a:gd name="T11" fmla="*/ 194 h 1172"/>
                <a:gd name="T12" fmla="*/ 0 w 748"/>
                <a:gd name="T13" fmla="*/ 194 h 1172"/>
                <a:gd name="T14" fmla="*/ 0 w 748"/>
                <a:gd name="T15" fmla="*/ 0 h 1172"/>
                <a:gd name="T16" fmla="*/ 748 w 748"/>
                <a:gd name="T1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1172">
                  <a:moveTo>
                    <a:pt x="748" y="0"/>
                  </a:moveTo>
                  <a:lnTo>
                    <a:pt x="748" y="194"/>
                  </a:lnTo>
                  <a:lnTo>
                    <a:pt x="492" y="194"/>
                  </a:lnTo>
                  <a:lnTo>
                    <a:pt x="492" y="1172"/>
                  </a:lnTo>
                  <a:lnTo>
                    <a:pt x="255" y="1172"/>
                  </a:lnTo>
                  <a:lnTo>
                    <a:pt x="255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7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465513" y="2339975"/>
              <a:ext cx="296863" cy="463550"/>
            </a:xfrm>
            <a:custGeom>
              <a:avLst/>
              <a:gdLst>
                <a:gd name="T0" fmla="*/ 0 w 748"/>
                <a:gd name="T1" fmla="*/ 0 h 1172"/>
                <a:gd name="T2" fmla="*/ 237 w 748"/>
                <a:gd name="T3" fmla="*/ 0 h 1172"/>
                <a:gd name="T4" fmla="*/ 237 w 748"/>
                <a:gd name="T5" fmla="*/ 448 h 1172"/>
                <a:gd name="T6" fmla="*/ 513 w 748"/>
                <a:gd name="T7" fmla="*/ 448 h 1172"/>
                <a:gd name="T8" fmla="*/ 513 w 748"/>
                <a:gd name="T9" fmla="*/ 0 h 1172"/>
                <a:gd name="T10" fmla="*/ 748 w 748"/>
                <a:gd name="T11" fmla="*/ 0 h 1172"/>
                <a:gd name="T12" fmla="*/ 748 w 748"/>
                <a:gd name="T13" fmla="*/ 1172 h 1172"/>
                <a:gd name="T14" fmla="*/ 513 w 748"/>
                <a:gd name="T15" fmla="*/ 1172 h 1172"/>
                <a:gd name="T16" fmla="*/ 513 w 748"/>
                <a:gd name="T17" fmla="*/ 652 h 1172"/>
                <a:gd name="T18" fmla="*/ 237 w 748"/>
                <a:gd name="T19" fmla="*/ 652 h 1172"/>
                <a:gd name="T20" fmla="*/ 237 w 748"/>
                <a:gd name="T21" fmla="*/ 1172 h 1172"/>
                <a:gd name="T22" fmla="*/ 0 w 748"/>
                <a:gd name="T23" fmla="*/ 1172 h 1172"/>
                <a:gd name="T24" fmla="*/ 0 w 748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1172">
                  <a:moveTo>
                    <a:pt x="0" y="0"/>
                  </a:moveTo>
                  <a:lnTo>
                    <a:pt x="237" y="0"/>
                  </a:lnTo>
                  <a:lnTo>
                    <a:pt x="237" y="448"/>
                  </a:lnTo>
                  <a:lnTo>
                    <a:pt x="513" y="448"/>
                  </a:lnTo>
                  <a:lnTo>
                    <a:pt x="513" y="0"/>
                  </a:lnTo>
                  <a:lnTo>
                    <a:pt x="748" y="0"/>
                  </a:lnTo>
                  <a:lnTo>
                    <a:pt x="748" y="1172"/>
                  </a:lnTo>
                  <a:lnTo>
                    <a:pt x="513" y="1172"/>
                  </a:lnTo>
                  <a:lnTo>
                    <a:pt x="513" y="652"/>
                  </a:lnTo>
                  <a:lnTo>
                    <a:pt x="237" y="652"/>
                  </a:lnTo>
                  <a:lnTo>
                    <a:pt x="237" y="1172"/>
                  </a:lnTo>
                  <a:lnTo>
                    <a:pt x="0" y="1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3790950" y="2339975"/>
              <a:ext cx="361950" cy="463550"/>
            </a:xfrm>
            <a:custGeom>
              <a:avLst/>
              <a:gdLst>
                <a:gd name="T0" fmla="*/ 311 w 912"/>
                <a:gd name="T1" fmla="*/ 0 h 1172"/>
                <a:gd name="T2" fmla="*/ 602 w 912"/>
                <a:gd name="T3" fmla="*/ 0 h 1172"/>
                <a:gd name="T4" fmla="*/ 912 w 912"/>
                <a:gd name="T5" fmla="*/ 1172 h 1172"/>
                <a:gd name="T6" fmla="*/ 666 w 912"/>
                <a:gd name="T7" fmla="*/ 1172 h 1172"/>
                <a:gd name="T8" fmla="*/ 613 w 912"/>
                <a:gd name="T9" fmla="*/ 924 h 1172"/>
                <a:gd name="T10" fmla="*/ 301 w 912"/>
                <a:gd name="T11" fmla="*/ 924 h 1172"/>
                <a:gd name="T12" fmla="*/ 247 w 912"/>
                <a:gd name="T13" fmla="*/ 1172 h 1172"/>
                <a:gd name="T14" fmla="*/ 0 w 912"/>
                <a:gd name="T15" fmla="*/ 1172 h 1172"/>
                <a:gd name="T16" fmla="*/ 311 w 912"/>
                <a:gd name="T17" fmla="*/ 0 h 1172"/>
                <a:gd name="T18" fmla="*/ 342 w 912"/>
                <a:gd name="T19" fmla="*/ 730 h 1172"/>
                <a:gd name="T20" fmla="*/ 571 w 912"/>
                <a:gd name="T21" fmla="*/ 730 h 1172"/>
                <a:gd name="T22" fmla="*/ 458 w 912"/>
                <a:gd name="T23" fmla="*/ 204 h 1172"/>
                <a:gd name="T24" fmla="*/ 455 w 912"/>
                <a:gd name="T25" fmla="*/ 204 h 1172"/>
                <a:gd name="T26" fmla="*/ 342 w 912"/>
                <a:gd name="T27" fmla="*/ 73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2" h="1172">
                  <a:moveTo>
                    <a:pt x="311" y="0"/>
                  </a:moveTo>
                  <a:lnTo>
                    <a:pt x="602" y="0"/>
                  </a:lnTo>
                  <a:lnTo>
                    <a:pt x="912" y="1172"/>
                  </a:lnTo>
                  <a:lnTo>
                    <a:pt x="666" y="1172"/>
                  </a:lnTo>
                  <a:lnTo>
                    <a:pt x="613" y="924"/>
                  </a:lnTo>
                  <a:lnTo>
                    <a:pt x="301" y="924"/>
                  </a:lnTo>
                  <a:lnTo>
                    <a:pt x="247" y="1172"/>
                  </a:lnTo>
                  <a:lnTo>
                    <a:pt x="0" y="1172"/>
                  </a:lnTo>
                  <a:lnTo>
                    <a:pt x="311" y="0"/>
                  </a:lnTo>
                  <a:close/>
                  <a:moveTo>
                    <a:pt x="342" y="730"/>
                  </a:moveTo>
                  <a:lnTo>
                    <a:pt x="571" y="730"/>
                  </a:lnTo>
                  <a:lnTo>
                    <a:pt x="458" y="204"/>
                  </a:lnTo>
                  <a:lnTo>
                    <a:pt x="455" y="204"/>
                  </a:lnTo>
                  <a:lnTo>
                    <a:pt x="342" y="7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1475" y="2339975"/>
              <a:ext cx="309563" cy="463550"/>
            </a:xfrm>
            <a:custGeom>
              <a:avLst/>
              <a:gdLst>
                <a:gd name="T0" fmla="*/ 271 w 777"/>
                <a:gd name="T1" fmla="*/ 0 h 1172"/>
                <a:gd name="T2" fmla="*/ 557 w 777"/>
                <a:gd name="T3" fmla="*/ 803 h 1172"/>
                <a:gd name="T4" fmla="*/ 560 w 777"/>
                <a:gd name="T5" fmla="*/ 803 h 1172"/>
                <a:gd name="T6" fmla="*/ 560 w 777"/>
                <a:gd name="T7" fmla="*/ 0 h 1172"/>
                <a:gd name="T8" fmla="*/ 777 w 777"/>
                <a:gd name="T9" fmla="*/ 0 h 1172"/>
                <a:gd name="T10" fmla="*/ 777 w 777"/>
                <a:gd name="T11" fmla="*/ 1172 h 1172"/>
                <a:gd name="T12" fmla="*/ 508 w 777"/>
                <a:gd name="T13" fmla="*/ 1172 h 1172"/>
                <a:gd name="T14" fmla="*/ 219 w 777"/>
                <a:gd name="T15" fmla="*/ 352 h 1172"/>
                <a:gd name="T16" fmla="*/ 216 w 777"/>
                <a:gd name="T17" fmla="*/ 352 h 1172"/>
                <a:gd name="T18" fmla="*/ 216 w 777"/>
                <a:gd name="T19" fmla="*/ 1172 h 1172"/>
                <a:gd name="T20" fmla="*/ 0 w 777"/>
                <a:gd name="T21" fmla="*/ 1172 h 1172"/>
                <a:gd name="T22" fmla="*/ 0 w 777"/>
                <a:gd name="T23" fmla="*/ 0 h 1172"/>
                <a:gd name="T24" fmla="*/ 271 w 777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1172">
                  <a:moveTo>
                    <a:pt x="271" y="0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60" y="0"/>
                  </a:lnTo>
                  <a:lnTo>
                    <a:pt x="777" y="0"/>
                  </a:lnTo>
                  <a:lnTo>
                    <a:pt x="777" y="1172"/>
                  </a:lnTo>
                  <a:lnTo>
                    <a:pt x="508" y="1172"/>
                  </a:lnTo>
                  <a:lnTo>
                    <a:pt x="219" y="352"/>
                  </a:lnTo>
                  <a:lnTo>
                    <a:pt x="216" y="352"/>
                  </a:lnTo>
                  <a:lnTo>
                    <a:pt x="21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3CB6CE"/>
                </a:solidFill>
                <a:cs typeface="Arial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4543425" y="2339975"/>
              <a:ext cx="330200" cy="463550"/>
            </a:xfrm>
            <a:custGeom>
              <a:avLst/>
              <a:gdLst>
                <a:gd name="T0" fmla="*/ 236 w 830"/>
                <a:gd name="T1" fmla="*/ 0 h 1172"/>
                <a:gd name="T2" fmla="*/ 236 w 830"/>
                <a:gd name="T3" fmla="*/ 470 h 1172"/>
                <a:gd name="T4" fmla="*/ 240 w 830"/>
                <a:gd name="T5" fmla="*/ 470 h 1172"/>
                <a:gd name="T6" fmla="*/ 538 w 830"/>
                <a:gd name="T7" fmla="*/ 0 h 1172"/>
                <a:gd name="T8" fmla="*/ 794 w 830"/>
                <a:gd name="T9" fmla="*/ 0 h 1172"/>
                <a:gd name="T10" fmla="*/ 475 w 830"/>
                <a:gd name="T11" fmla="*/ 502 h 1172"/>
                <a:gd name="T12" fmla="*/ 830 w 830"/>
                <a:gd name="T13" fmla="*/ 1172 h 1172"/>
                <a:gd name="T14" fmla="*/ 565 w 830"/>
                <a:gd name="T15" fmla="*/ 1172 h 1172"/>
                <a:gd name="T16" fmla="*/ 323 w 830"/>
                <a:gd name="T17" fmla="*/ 690 h 1172"/>
                <a:gd name="T18" fmla="*/ 236 w 830"/>
                <a:gd name="T19" fmla="*/ 824 h 1172"/>
                <a:gd name="T20" fmla="*/ 236 w 830"/>
                <a:gd name="T21" fmla="*/ 1172 h 1172"/>
                <a:gd name="T22" fmla="*/ 0 w 830"/>
                <a:gd name="T23" fmla="*/ 1172 h 1172"/>
                <a:gd name="T24" fmla="*/ 0 w 830"/>
                <a:gd name="T25" fmla="*/ 0 h 1172"/>
                <a:gd name="T26" fmla="*/ 236 w 830"/>
                <a:gd name="T2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0" h="1172">
                  <a:moveTo>
                    <a:pt x="236" y="0"/>
                  </a:moveTo>
                  <a:lnTo>
                    <a:pt x="236" y="470"/>
                  </a:lnTo>
                  <a:lnTo>
                    <a:pt x="240" y="470"/>
                  </a:lnTo>
                  <a:lnTo>
                    <a:pt x="538" y="0"/>
                  </a:lnTo>
                  <a:lnTo>
                    <a:pt x="794" y="0"/>
                  </a:lnTo>
                  <a:lnTo>
                    <a:pt x="475" y="502"/>
                  </a:lnTo>
                  <a:lnTo>
                    <a:pt x="830" y="1172"/>
                  </a:lnTo>
                  <a:lnTo>
                    <a:pt x="565" y="1172"/>
                  </a:lnTo>
                  <a:lnTo>
                    <a:pt x="323" y="690"/>
                  </a:lnTo>
                  <a:lnTo>
                    <a:pt x="236" y="824"/>
                  </a:lnTo>
                  <a:lnTo>
                    <a:pt x="23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3CB6CE"/>
                </a:solidFill>
                <a:cs typeface="Arial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018088" y="2339975"/>
              <a:ext cx="334963" cy="463550"/>
            </a:xfrm>
            <a:custGeom>
              <a:avLst/>
              <a:gdLst>
                <a:gd name="T0" fmla="*/ 265 w 843"/>
                <a:gd name="T1" fmla="*/ 0 h 1172"/>
                <a:gd name="T2" fmla="*/ 420 w 843"/>
                <a:gd name="T3" fmla="*/ 453 h 1172"/>
                <a:gd name="T4" fmla="*/ 423 w 843"/>
                <a:gd name="T5" fmla="*/ 453 h 1172"/>
                <a:gd name="T6" fmla="*/ 588 w 843"/>
                <a:gd name="T7" fmla="*/ 0 h 1172"/>
                <a:gd name="T8" fmla="*/ 843 w 843"/>
                <a:gd name="T9" fmla="*/ 0 h 1172"/>
                <a:gd name="T10" fmla="*/ 540 w 843"/>
                <a:gd name="T11" fmla="*/ 710 h 1172"/>
                <a:gd name="T12" fmla="*/ 540 w 843"/>
                <a:gd name="T13" fmla="*/ 1172 h 1172"/>
                <a:gd name="T14" fmla="*/ 304 w 843"/>
                <a:gd name="T15" fmla="*/ 1172 h 1172"/>
                <a:gd name="T16" fmla="*/ 304 w 843"/>
                <a:gd name="T17" fmla="*/ 710 h 1172"/>
                <a:gd name="T18" fmla="*/ 0 w 843"/>
                <a:gd name="T19" fmla="*/ 0 h 1172"/>
                <a:gd name="T20" fmla="*/ 265 w 843"/>
                <a:gd name="T21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3" h="1172">
                  <a:moveTo>
                    <a:pt x="265" y="0"/>
                  </a:moveTo>
                  <a:lnTo>
                    <a:pt x="420" y="453"/>
                  </a:lnTo>
                  <a:lnTo>
                    <a:pt x="423" y="453"/>
                  </a:lnTo>
                  <a:lnTo>
                    <a:pt x="588" y="0"/>
                  </a:lnTo>
                  <a:lnTo>
                    <a:pt x="843" y="0"/>
                  </a:lnTo>
                  <a:lnTo>
                    <a:pt x="540" y="710"/>
                  </a:lnTo>
                  <a:lnTo>
                    <a:pt x="540" y="1172"/>
                  </a:lnTo>
                  <a:lnTo>
                    <a:pt x="304" y="1172"/>
                  </a:lnTo>
                  <a:lnTo>
                    <a:pt x="304" y="710"/>
                  </a:lnTo>
                  <a:lnTo>
                    <a:pt x="0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5353050" y="2330450"/>
              <a:ext cx="315913" cy="482600"/>
            </a:xfrm>
            <a:custGeom>
              <a:avLst/>
              <a:gdLst>
                <a:gd name="T0" fmla="*/ 462 w 797"/>
                <a:gd name="T1" fmla="*/ 2 h 1216"/>
                <a:gd name="T2" fmla="*/ 567 w 797"/>
                <a:gd name="T3" fmla="*/ 26 h 1216"/>
                <a:gd name="T4" fmla="*/ 648 w 797"/>
                <a:gd name="T5" fmla="*/ 68 h 1216"/>
                <a:gd name="T6" fmla="*/ 707 w 797"/>
                <a:gd name="T7" fmla="*/ 132 h 1216"/>
                <a:gd name="T8" fmla="*/ 749 w 797"/>
                <a:gd name="T9" fmla="*/ 212 h 1216"/>
                <a:gd name="T10" fmla="*/ 776 w 797"/>
                <a:gd name="T11" fmla="*/ 309 h 1216"/>
                <a:gd name="T12" fmla="*/ 791 w 797"/>
                <a:gd name="T13" fmla="*/ 420 h 1216"/>
                <a:gd name="T14" fmla="*/ 797 w 797"/>
                <a:gd name="T15" fmla="*/ 608 h 1216"/>
                <a:gd name="T16" fmla="*/ 789 w 797"/>
                <a:gd name="T17" fmla="*/ 825 h 1216"/>
                <a:gd name="T18" fmla="*/ 771 w 797"/>
                <a:gd name="T19" fmla="*/ 933 h 1216"/>
                <a:gd name="T20" fmla="*/ 741 w 797"/>
                <a:gd name="T21" fmla="*/ 1025 h 1216"/>
                <a:gd name="T22" fmla="*/ 695 w 797"/>
                <a:gd name="T23" fmla="*/ 1101 h 1216"/>
                <a:gd name="T24" fmla="*/ 630 w 797"/>
                <a:gd name="T25" fmla="*/ 1160 h 1216"/>
                <a:gd name="T26" fmla="*/ 543 w 797"/>
                <a:gd name="T27" fmla="*/ 1199 h 1216"/>
                <a:gd name="T28" fmla="*/ 431 w 797"/>
                <a:gd name="T29" fmla="*/ 1216 h 1216"/>
                <a:gd name="T30" fmla="*/ 336 w 797"/>
                <a:gd name="T31" fmla="*/ 1214 h 1216"/>
                <a:gd name="T32" fmla="*/ 231 w 797"/>
                <a:gd name="T33" fmla="*/ 1190 h 1216"/>
                <a:gd name="T34" fmla="*/ 150 w 797"/>
                <a:gd name="T35" fmla="*/ 1148 h 1216"/>
                <a:gd name="T36" fmla="*/ 89 w 797"/>
                <a:gd name="T37" fmla="*/ 1084 h 1216"/>
                <a:gd name="T38" fmla="*/ 47 w 797"/>
                <a:gd name="T39" fmla="*/ 1004 h 1216"/>
                <a:gd name="T40" fmla="*/ 22 w 797"/>
                <a:gd name="T41" fmla="*/ 907 h 1216"/>
                <a:gd name="T42" fmla="*/ 7 w 797"/>
                <a:gd name="T43" fmla="*/ 796 h 1216"/>
                <a:gd name="T44" fmla="*/ 0 w 797"/>
                <a:gd name="T45" fmla="*/ 608 h 1216"/>
                <a:gd name="T46" fmla="*/ 9 w 797"/>
                <a:gd name="T47" fmla="*/ 391 h 1216"/>
                <a:gd name="T48" fmla="*/ 27 w 797"/>
                <a:gd name="T49" fmla="*/ 283 h 1216"/>
                <a:gd name="T50" fmla="*/ 57 w 797"/>
                <a:gd name="T51" fmla="*/ 191 h 1216"/>
                <a:gd name="T52" fmla="*/ 103 w 797"/>
                <a:gd name="T53" fmla="*/ 115 h 1216"/>
                <a:gd name="T54" fmla="*/ 168 w 797"/>
                <a:gd name="T55" fmla="*/ 56 h 1216"/>
                <a:gd name="T56" fmla="*/ 254 w 797"/>
                <a:gd name="T57" fmla="*/ 17 h 1216"/>
                <a:gd name="T58" fmla="*/ 366 w 797"/>
                <a:gd name="T59" fmla="*/ 0 h 1216"/>
                <a:gd name="T60" fmla="*/ 399 w 797"/>
                <a:gd name="T61" fmla="*/ 1043 h 1216"/>
                <a:gd name="T62" fmla="*/ 445 w 797"/>
                <a:gd name="T63" fmla="*/ 1037 h 1216"/>
                <a:gd name="T64" fmla="*/ 482 w 797"/>
                <a:gd name="T65" fmla="*/ 1019 h 1216"/>
                <a:gd name="T66" fmla="*/ 511 w 797"/>
                <a:gd name="T67" fmla="*/ 989 h 1216"/>
                <a:gd name="T68" fmla="*/ 532 w 797"/>
                <a:gd name="T69" fmla="*/ 943 h 1216"/>
                <a:gd name="T70" fmla="*/ 556 w 797"/>
                <a:gd name="T71" fmla="*/ 809 h 1216"/>
                <a:gd name="T72" fmla="*/ 561 w 797"/>
                <a:gd name="T73" fmla="*/ 608 h 1216"/>
                <a:gd name="T74" fmla="*/ 558 w 797"/>
                <a:gd name="T75" fmla="*/ 451 h 1216"/>
                <a:gd name="T76" fmla="*/ 540 w 797"/>
                <a:gd name="T77" fmla="*/ 301 h 1216"/>
                <a:gd name="T78" fmla="*/ 517 w 797"/>
                <a:gd name="T79" fmla="*/ 238 h 1216"/>
                <a:gd name="T80" fmla="*/ 491 w 797"/>
                <a:gd name="T81" fmla="*/ 204 h 1216"/>
                <a:gd name="T82" fmla="*/ 456 w 797"/>
                <a:gd name="T83" fmla="*/ 182 h 1216"/>
                <a:gd name="T84" fmla="*/ 412 w 797"/>
                <a:gd name="T85" fmla="*/ 174 h 1216"/>
                <a:gd name="T86" fmla="*/ 373 w 797"/>
                <a:gd name="T87" fmla="*/ 175 h 1216"/>
                <a:gd name="T88" fmla="*/ 332 w 797"/>
                <a:gd name="T89" fmla="*/ 187 h 1216"/>
                <a:gd name="T90" fmla="*/ 299 w 797"/>
                <a:gd name="T91" fmla="*/ 211 h 1216"/>
                <a:gd name="T92" fmla="*/ 275 w 797"/>
                <a:gd name="T93" fmla="*/ 249 h 1216"/>
                <a:gd name="T94" fmla="*/ 252 w 797"/>
                <a:gd name="T95" fmla="*/ 333 h 1216"/>
                <a:gd name="T96" fmla="*/ 238 w 797"/>
                <a:gd name="T97" fmla="*/ 499 h 1216"/>
                <a:gd name="T98" fmla="*/ 237 w 797"/>
                <a:gd name="T99" fmla="*/ 665 h 1216"/>
                <a:gd name="T100" fmla="*/ 246 w 797"/>
                <a:gd name="T101" fmla="*/ 848 h 1216"/>
                <a:gd name="T102" fmla="*/ 270 w 797"/>
                <a:gd name="T103" fmla="*/ 956 h 1216"/>
                <a:gd name="T104" fmla="*/ 292 w 797"/>
                <a:gd name="T105" fmla="*/ 997 h 1216"/>
                <a:gd name="T106" fmla="*/ 324 w 797"/>
                <a:gd name="T107" fmla="*/ 1025 h 1216"/>
                <a:gd name="T108" fmla="*/ 363 w 797"/>
                <a:gd name="T109" fmla="*/ 1040 h 1216"/>
                <a:gd name="T110" fmla="*/ 399 w 797"/>
                <a:gd name="T111" fmla="*/ 1043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7" h="1216">
                  <a:moveTo>
                    <a:pt x="399" y="0"/>
                  </a:moveTo>
                  <a:lnTo>
                    <a:pt x="399" y="0"/>
                  </a:lnTo>
                  <a:lnTo>
                    <a:pt x="431" y="0"/>
                  </a:lnTo>
                  <a:lnTo>
                    <a:pt x="462" y="2"/>
                  </a:lnTo>
                  <a:lnTo>
                    <a:pt x="491" y="6"/>
                  </a:lnTo>
                  <a:lnTo>
                    <a:pt x="517" y="10"/>
                  </a:lnTo>
                  <a:lnTo>
                    <a:pt x="543" y="17"/>
                  </a:lnTo>
                  <a:lnTo>
                    <a:pt x="567" y="26"/>
                  </a:lnTo>
                  <a:lnTo>
                    <a:pt x="589" y="34"/>
                  </a:lnTo>
                  <a:lnTo>
                    <a:pt x="610" y="44"/>
                  </a:lnTo>
                  <a:lnTo>
                    <a:pt x="630" y="56"/>
                  </a:lnTo>
                  <a:lnTo>
                    <a:pt x="648" y="68"/>
                  </a:lnTo>
                  <a:lnTo>
                    <a:pt x="665" y="82"/>
                  </a:lnTo>
                  <a:lnTo>
                    <a:pt x="681" y="99"/>
                  </a:lnTo>
                  <a:lnTo>
                    <a:pt x="695" y="115"/>
                  </a:lnTo>
                  <a:lnTo>
                    <a:pt x="707" y="132"/>
                  </a:lnTo>
                  <a:lnTo>
                    <a:pt x="720" y="151"/>
                  </a:lnTo>
                  <a:lnTo>
                    <a:pt x="731" y="171"/>
                  </a:lnTo>
                  <a:lnTo>
                    <a:pt x="741" y="191"/>
                  </a:lnTo>
                  <a:lnTo>
                    <a:pt x="749" y="212"/>
                  </a:lnTo>
                  <a:lnTo>
                    <a:pt x="757" y="236"/>
                  </a:lnTo>
                  <a:lnTo>
                    <a:pt x="764" y="259"/>
                  </a:lnTo>
                  <a:lnTo>
                    <a:pt x="771" y="283"/>
                  </a:lnTo>
                  <a:lnTo>
                    <a:pt x="776" y="309"/>
                  </a:lnTo>
                  <a:lnTo>
                    <a:pt x="781" y="335"/>
                  </a:lnTo>
                  <a:lnTo>
                    <a:pt x="785" y="363"/>
                  </a:lnTo>
                  <a:lnTo>
                    <a:pt x="789" y="391"/>
                  </a:lnTo>
                  <a:lnTo>
                    <a:pt x="791" y="420"/>
                  </a:lnTo>
                  <a:lnTo>
                    <a:pt x="794" y="479"/>
                  </a:lnTo>
                  <a:lnTo>
                    <a:pt x="797" y="543"/>
                  </a:lnTo>
                  <a:lnTo>
                    <a:pt x="797" y="608"/>
                  </a:lnTo>
                  <a:lnTo>
                    <a:pt x="797" y="608"/>
                  </a:lnTo>
                  <a:lnTo>
                    <a:pt x="797" y="673"/>
                  </a:lnTo>
                  <a:lnTo>
                    <a:pt x="794" y="737"/>
                  </a:lnTo>
                  <a:lnTo>
                    <a:pt x="791" y="796"/>
                  </a:lnTo>
                  <a:lnTo>
                    <a:pt x="789" y="825"/>
                  </a:lnTo>
                  <a:lnTo>
                    <a:pt x="785" y="853"/>
                  </a:lnTo>
                  <a:lnTo>
                    <a:pt x="781" y="881"/>
                  </a:lnTo>
                  <a:lnTo>
                    <a:pt x="776" y="907"/>
                  </a:lnTo>
                  <a:lnTo>
                    <a:pt x="771" y="933"/>
                  </a:lnTo>
                  <a:lnTo>
                    <a:pt x="764" y="957"/>
                  </a:lnTo>
                  <a:lnTo>
                    <a:pt x="757" y="980"/>
                  </a:lnTo>
                  <a:lnTo>
                    <a:pt x="749" y="1004"/>
                  </a:lnTo>
                  <a:lnTo>
                    <a:pt x="741" y="1025"/>
                  </a:lnTo>
                  <a:lnTo>
                    <a:pt x="731" y="1045"/>
                  </a:lnTo>
                  <a:lnTo>
                    <a:pt x="720" y="1065"/>
                  </a:lnTo>
                  <a:lnTo>
                    <a:pt x="707" y="1084"/>
                  </a:lnTo>
                  <a:lnTo>
                    <a:pt x="695" y="1101"/>
                  </a:lnTo>
                  <a:lnTo>
                    <a:pt x="681" y="1117"/>
                  </a:lnTo>
                  <a:lnTo>
                    <a:pt x="665" y="1134"/>
                  </a:lnTo>
                  <a:lnTo>
                    <a:pt x="648" y="1148"/>
                  </a:lnTo>
                  <a:lnTo>
                    <a:pt x="630" y="1160"/>
                  </a:lnTo>
                  <a:lnTo>
                    <a:pt x="610" y="1172"/>
                  </a:lnTo>
                  <a:lnTo>
                    <a:pt x="589" y="1182"/>
                  </a:lnTo>
                  <a:lnTo>
                    <a:pt x="567" y="1190"/>
                  </a:lnTo>
                  <a:lnTo>
                    <a:pt x="543" y="1199"/>
                  </a:lnTo>
                  <a:lnTo>
                    <a:pt x="517" y="1206"/>
                  </a:lnTo>
                  <a:lnTo>
                    <a:pt x="491" y="1210"/>
                  </a:lnTo>
                  <a:lnTo>
                    <a:pt x="462" y="1214"/>
                  </a:lnTo>
                  <a:lnTo>
                    <a:pt x="431" y="1216"/>
                  </a:lnTo>
                  <a:lnTo>
                    <a:pt x="399" y="1216"/>
                  </a:lnTo>
                  <a:lnTo>
                    <a:pt x="399" y="1216"/>
                  </a:lnTo>
                  <a:lnTo>
                    <a:pt x="366" y="1216"/>
                  </a:lnTo>
                  <a:lnTo>
                    <a:pt x="336" y="1214"/>
                  </a:lnTo>
                  <a:lnTo>
                    <a:pt x="307" y="1210"/>
                  </a:lnTo>
                  <a:lnTo>
                    <a:pt x="279" y="1206"/>
                  </a:lnTo>
                  <a:lnTo>
                    <a:pt x="254" y="1199"/>
                  </a:lnTo>
                  <a:lnTo>
                    <a:pt x="231" y="1190"/>
                  </a:lnTo>
                  <a:lnTo>
                    <a:pt x="208" y="1182"/>
                  </a:lnTo>
                  <a:lnTo>
                    <a:pt x="187" y="1172"/>
                  </a:lnTo>
                  <a:lnTo>
                    <a:pt x="168" y="1160"/>
                  </a:lnTo>
                  <a:lnTo>
                    <a:pt x="150" y="1148"/>
                  </a:lnTo>
                  <a:lnTo>
                    <a:pt x="132" y="1134"/>
                  </a:lnTo>
                  <a:lnTo>
                    <a:pt x="117" y="1117"/>
                  </a:lnTo>
                  <a:lnTo>
                    <a:pt x="103" y="1101"/>
                  </a:lnTo>
                  <a:lnTo>
                    <a:pt x="89" y="1084"/>
                  </a:lnTo>
                  <a:lnTo>
                    <a:pt x="78" y="1065"/>
                  </a:lnTo>
                  <a:lnTo>
                    <a:pt x="67" y="1045"/>
                  </a:lnTo>
                  <a:lnTo>
                    <a:pt x="57" y="1025"/>
                  </a:lnTo>
                  <a:lnTo>
                    <a:pt x="47" y="1004"/>
                  </a:lnTo>
                  <a:lnTo>
                    <a:pt x="41" y="980"/>
                  </a:lnTo>
                  <a:lnTo>
                    <a:pt x="34" y="957"/>
                  </a:lnTo>
                  <a:lnTo>
                    <a:pt x="27" y="933"/>
                  </a:lnTo>
                  <a:lnTo>
                    <a:pt x="22" y="907"/>
                  </a:lnTo>
                  <a:lnTo>
                    <a:pt x="16" y="881"/>
                  </a:lnTo>
                  <a:lnTo>
                    <a:pt x="13" y="853"/>
                  </a:lnTo>
                  <a:lnTo>
                    <a:pt x="9" y="825"/>
                  </a:lnTo>
                  <a:lnTo>
                    <a:pt x="7" y="796"/>
                  </a:lnTo>
                  <a:lnTo>
                    <a:pt x="3" y="737"/>
                  </a:lnTo>
                  <a:lnTo>
                    <a:pt x="1" y="673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1" y="543"/>
                  </a:lnTo>
                  <a:lnTo>
                    <a:pt x="3" y="479"/>
                  </a:lnTo>
                  <a:lnTo>
                    <a:pt x="7" y="420"/>
                  </a:lnTo>
                  <a:lnTo>
                    <a:pt x="9" y="391"/>
                  </a:lnTo>
                  <a:lnTo>
                    <a:pt x="13" y="363"/>
                  </a:lnTo>
                  <a:lnTo>
                    <a:pt x="16" y="335"/>
                  </a:lnTo>
                  <a:lnTo>
                    <a:pt x="22" y="309"/>
                  </a:lnTo>
                  <a:lnTo>
                    <a:pt x="27" y="283"/>
                  </a:lnTo>
                  <a:lnTo>
                    <a:pt x="34" y="259"/>
                  </a:lnTo>
                  <a:lnTo>
                    <a:pt x="41" y="236"/>
                  </a:lnTo>
                  <a:lnTo>
                    <a:pt x="47" y="212"/>
                  </a:lnTo>
                  <a:lnTo>
                    <a:pt x="57" y="191"/>
                  </a:lnTo>
                  <a:lnTo>
                    <a:pt x="67" y="171"/>
                  </a:lnTo>
                  <a:lnTo>
                    <a:pt x="78" y="151"/>
                  </a:lnTo>
                  <a:lnTo>
                    <a:pt x="89" y="132"/>
                  </a:lnTo>
                  <a:lnTo>
                    <a:pt x="103" y="115"/>
                  </a:lnTo>
                  <a:lnTo>
                    <a:pt x="117" y="99"/>
                  </a:lnTo>
                  <a:lnTo>
                    <a:pt x="132" y="82"/>
                  </a:lnTo>
                  <a:lnTo>
                    <a:pt x="150" y="68"/>
                  </a:lnTo>
                  <a:lnTo>
                    <a:pt x="168" y="56"/>
                  </a:lnTo>
                  <a:lnTo>
                    <a:pt x="187" y="44"/>
                  </a:lnTo>
                  <a:lnTo>
                    <a:pt x="208" y="34"/>
                  </a:lnTo>
                  <a:lnTo>
                    <a:pt x="231" y="26"/>
                  </a:lnTo>
                  <a:lnTo>
                    <a:pt x="254" y="17"/>
                  </a:lnTo>
                  <a:lnTo>
                    <a:pt x="279" y="10"/>
                  </a:lnTo>
                  <a:lnTo>
                    <a:pt x="307" y="6"/>
                  </a:lnTo>
                  <a:lnTo>
                    <a:pt x="336" y="2"/>
                  </a:lnTo>
                  <a:lnTo>
                    <a:pt x="366" y="0"/>
                  </a:lnTo>
                  <a:lnTo>
                    <a:pt x="399" y="0"/>
                  </a:lnTo>
                  <a:lnTo>
                    <a:pt x="399" y="0"/>
                  </a:lnTo>
                  <a:close/>
                  <a:moveTo>
                    <a:pt x="399" y="1043"/>
                  </a:moveTo>
                  <a:lnTo>
                    <a:pt x="399" y="1043"/>
                  </a:lnTo>
                  <a:lnTo>
                    <a:pt x="412" y="1042"/>
                  </a:lnTo>
                  <a:lnTo>
                    <a:pt x="423" y="1041"/>
                  </a:lnTo>
                  <a:lnTo>
                    <a:pt x="435" y="1040"/>
                  </a:lnTo>
                  <a:lnTo>
                    <a:pt x="445" y="1037"/>
                  </a:lnTo>
                  <a:lnTo>
                    <a:pt x="456" y="1034"/>
                  </a:lnTo>
                  <a:lnTo>
                    <a:pt x="465" y="1029"/>
                  </a:lnTo>
                  <a:lnTo>
                    <a:pt x="474" y="1025"/>
                  </a:lnTo>
                  <a:lnTo>
                    <a:pt x="482" y="1019"/>
                  </a:lnTo>
                  <a:lnTo>
                    <a:pt x="491" y="1013"/>
                  </a:lnTo>
                  <a:lnTo>
                    <a:pt x="499" y="1005"/>
                  </a:lnTo>
                  <a:lnTo>
                    <a:pt x="504" y="997"/>
                  </a:lnTo>
                  <a:lnTo>
                    <a:pt x="511" y="989"/>
                  </a:lnTo>
                  <a:lnTo>
                    <a:pt x="517" y="978"/>
                  </a:lnTo>
                  <a:lnTo>
                    <a:pt x="523" y="968"/>
                  </a:lnTo>
                  <a:lnTo>
                    <a:pt x="528" y="956"/>
                  </a:lnTo>
                  <a:lnTo>
                    <a:pt x="532" y="943"/>
                  </a:lnTo>
                  <a:lnTo>
                    <a:pt x="540" y="915"/>
                  </a:lnTo>
                  <a:lnTo>
                    <a:pt x="546" y="884"/>
                  </a:lnTo>
                  <a:lnTo>
                    <a:pt x="552" y="848"/>
                  </a:lnTo>
                  <a:lnTo>
                    <a:pt x="556" y="809"/>
                  </a:lnTo>
                  <a:lnTo>
                    <a:pt x="558" y="765"/>
                  </a:lnTo>
                  <a:lnTo>
                    <a:pt x="560" y="717"/>
                  </a:lnTo>
                  <a:lnTo>
                    <a:pt x="561" y="665"/>
                  </a:lnTo>
                  <a:lnTo>
                    <a:pt x="561" y="608"/>
                  </a:lnTo>
                  <a:lnTo>
                    <a:pt x="561" y="608"/>
                  </a:lnTo>
                  <a:lnTo>
                    <a:pt x="561" y="551"/>
                  </a:lnTo>
                  <a:lnTo>
                    <a:pt x="560" y="499"/>
                  </a:lnTo>
                  <a:lnTo>
                    <a:pt x="558" y="451"/>
                  </a:lnTo>
                  <a:lnTo>
                    <a:pt x="556" y="408"/>
                  </a:lnTo>
                  <a:lnTo>
                    <a:pt x="552" y="368"/>
                  </a:lnTo>
                  <a:lnTo>
                    <a:pt x="546" y="333"/>
                  </a:lnTo>
                  <a:lnTo>
                    <a:pt x="540" y="301"/>
                  </a:lnTo>
                  <a:lnTo>
                    <a:pt x="532" y="273"/>
                  </a:lnTo>
                  <a:lnTo>
                    <a:pt x="528" y="261"/>
                  </a:lnTo>
                  <a:lnTo>
                    <a:pt x="523" y="249"/>
                  </a:lnTo>
                  <a:lnTo>
                    <a:pt x="517" y="238"/>
                  </a:lnTo>
                  <a:lnTo>
                    <a:pt x="511" y="229"/>
                  </a:lnTo>
                  <a:lnTo>
                    <a:pt x="504" y="219"/>
                  </a:lnTo>
                  <a:lnTo>
                    <a:pt x="499" y="211"/>
                  </a:lnTo>
                  <a:lnTo>
                    <a:pt x="491" y="204"/>
                  </a:lnTo>
                  <a:lnTo>
                    <a:pt x="482" y="197"/>
                  </a:lnTo>
                  <a:lnTo>
                    <a:pt x="474" y="191"/>
                  </a:lnTo>
                  <a:lnTo>
                    <a:pt x="465" y="187"/>
                  </a:lnTo>
                  <a:lnTo>
                    <a:pt x="456" y="182"/>
                  </a:lnTo>
                  <a:lnTo>
                    <a:pt x="445" y="179"/>
                  </a:lnTo>
                  <a:lnTo>
                    <a:pt x="435" y="176"/>
                  </a:lnTo>
                  <a:lnTo>
                    <a:pt x="423" y="175"/>
                  </a:lnTo>
                  <a:lnTo>
                    <a:pt x="412" y="174"/>
                  </a:lnTo>
                  <a:lnTo>
                    <a:pt x="399" y="173"/>
                  </a:lnTo>
                  <a:lnTo>
                    <a:pt x="399" y="173"/>
                  </a:lnTo>
                  <a:lnTo>
                    <a:pt x="386" y="174"/>
                  </a:lnTo>
                  <a:lnTo>
                    <a:pt x="373" y="175"/>
                  </a:lnTo>
                  <a:lnTo>
                    <a:pt x="363" y="176"/>
                  </a:lnTo>
                  <a:lnTo>
                    <a:pt x="351" y="179"/>
                  </a:lnTo>
                  <a:lnTo>
                    <a:pt x="342" y="182"/>
                  </a:lnTo>
                  <a:lnTo>
                    <a:pt x="332" y="187"/>
                  </a:lnTo>
                  <a:lnTo>
                    <a:pt x="324" y="191"/>
                  </a:lnTo>
                  <a:lnTo>
                    <a:pt x="314" y="197"/>
                  </a:lnTo>
                  <a:lnTo>
                    <a:pt x="307" y="204"/>
                  </a:lnTo>
                  <a:lnTo>
                    <a:pt x="299" y="211"/>
                  </a:lnTo>
                  <a:lnTo>
                    <a:pt x="292" y="219"/>
                  </a:lnTo>
                  <a:lnTo>
                    <a:pt x="286" y="229"/>
                  </a:lnTo>
                  <a:lnTo>
                    <a:pt x="281" y="238"/>
                  </a:lnTo>
                  <a:lnTo>
                    <a:pt x="275" y="249"/>
                  </a:lnTo>
                  <a:lnTo>
                    <a:pt x="270" y="261"/>
                  </a:lnTo>
                  <a:lnTo>
                    <a:pt x="266" y="273"/>
                  </a:lnTo>
                  <a:lnTo>
                    <a:pt x="257" y="301"/>
                  </a:lnTo>
                  <a:lnTo>
                    <a:pt x="252" y="333"/>
                  </a:lnTo>
                  <a:lnTo>
                    <a:pt x="246" y="368"/>
                  </a:lnTo>
                  <a:lnTo>
                    <a:pt x="242" y="408"/>
                  </a:lnTo>
                  <a:lnTo>
                    <a:pt x="240" y="451"/>
                  </a:lnTo>
                  <a:lnTo>
                    <a:pt x="238" y="499"/>
                  </a:lnTo>
                  <a:lnTo>
                    <a:pt x="237" y="551"/>
                  </a:lnTo>
                  <a:lnTo>
                    <a:pt x="237" y="608"/>
                  </a:lnTo>
                  <a:lnTo>
                    <a:pt x="237" y="608"/>
                  </a:lnTo>
                  <a:lnTo>
                    <a:pt x="237" y="665"/>
                  </a:lnTo>
                  <a:lnTo>
                    <a:pt x="238" y="717"/>
                  </a:lnTo>
                  <a:lnTo>
                    <a:pt x="240" y="765"/>
                  </a:lnTo>
                  <a:lnTo>
                    <a:pt x="242" y="809"/>
                  </a:lnTo>
                  <a:lnTo>
                    <a:pt x="246" y="848"/>
                  </a:lnTo>
                  <a:lnTo>
                    <a:pt x="252" y="884"/>
                  </a:lnTo>
                  <a:lnTo>
                    <a:pt x="257" y="915"/>
                  </a:lnTo>
                  <a:lnTo>
                    <a:pt x="266" y="943"/>
                  </a:lnTo>
                  <a:lnTo>
                    <a:pt x="270" y="956"/>
                  </a:lnTo>
                  <a:lnTo>
                    <a:pt x="275" y="968"/>
                  </a:lnTo>
                  <a:lnTo>
                    <a:pt x="281" y="978"/>
                  </a:lnTo>
                  <a:lnTo>
                    <a:pt x="286" y="989"/>
                  </a:lnTo>
                  <a:lnTo>
                    <a:pt x="292" y="997"/>
                  </a:lnTo>
                  <a:lnTo>
                    <a:pt x="299" y="1005"/>
                  </a:lnTo>
                  <a:lnTo>
                    <a:pt x="307" y="1013"/>
                  </a:lnTo>
                  <a:lnTo>
                    <a:pt x="314" y="1019"/>
                  </a:lnTo>
                  <a:lnTo>
                    <a:pt x="324" y="1025"/>
                  </a:lnTo>
                  <a:lnTo>
                    <a:pt x="332" y="1029"/>
                  </a:lnTo>
                  <a:lnTo>
                    <a:pt x="342" y="1034"/>
                  </a:lnTo>
                  <a:lnTo>
                    <a:pt x="351" y="1037"/>
                  </a:lnTo>
                  <a:lnTo>
                    <a:pt x="363" y="1040"/>
                  </a:lnTo>
                  <a:lnTo>
                    <a:pt x="373" y="1041"/>
                  </a:lnTo>
                  <a:lnTo>
                    <a:pt x="386" y="1042"/>
                  </a:lnTo>
                  <a:lnTo>
                    <a:pt x="399" y="1043"/>
                  </a:lnTo>
                  <a:lnTo>
                    <a:pt x="399" y="10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5710238" y="2339975"/>
              <a:ext cx="296863" cy="473075"/>
            </a:xfrm>
            <a:custGeom>
              <a:avLst/>
              <a:gdLst>
                <a:gd name="T0" fmla="*/ 235 w 747"/>
                <a:gd name="T1" fmla="*/ 817 h 1194"/>
                <a:gd name="T2" fmla="*/ 235 w 747"/>
                <a:gd name="T3" fmla="*/ 839 h 1194"/>
                <a:gd name="T4" fmla="*/ 239 w 747"/>
                <a:gd name="T5" fmla="*/ 880 h 1194"/>
                <a:gd name="T6" fmla="*/ 246 w 747"/>
                <a:gd name="T7" fmla="*/ 916 h 1194"/>
                <a:gd name="T8" fmla="*/ 256 w 747"/>
                <a:gd name="T9" fmla="*/ 948 h 1194"/>
                <a:gd name="T10" fmla="*/ 271 w 747"/>
                <a:gd name="T11" fmla="*/ 976 h 1194"/>
                <a:gd name="T12" fmla="*/ 292 w 747"/>
                <a:gd name="T13" fmla="*/ 997 h 1194"/>
                <a:gd name="T14" fmla="*/ 320 w 747"/>
                <a:gd name="T15" fmla="*/ 1012 h 1194"/>
                <a:gd name="T16" fmla="*/ 354 w 747"/>
                <a:gd name="T17" fmla="*/ 1020 h 1194"/>
                <a:gd name="T18" fmla="*/ 374 w 747"/>
                <a:gd name="T19" fmla="*/ 1021 h 1194"/>
                <a:gd name="T20" fmla="*/ 411 w 747"/>
                <a:gd name="T21" fmla="*/ 1016 h 1194"/>
                <a:gd name="T22" fmla="*/ 441 w 747"/>
                <a:gd name="T23" fmla="*/ 1005 h 1194"/>
                <a:gd name="T24" fmla="*/ 465 w 747"/>
                <a:gd name="T25" fmla="*/ 987 h 1194"/>
                <a:gd name="T26" fmla="*/ 484 w 747"/>
                <a:gd name="T27" fmla="*/ 963 h 1194"/>
                <a:gd name="T28" fmla="*/ 496 w 747"/>
                <a:gd name="T29" fmla="*/ 933 h 1194"/>
                <a:gd name="T30" fmla="*/ 505 w 747"/>
                <a:gd name="T31" fmla="*/ 898 h 1194"/>
                <a:gd name="T32" fmla="*/ 509 w 747"/>
                <a:gd name="T33" fmla="*/ 860 h 1194"/>
                <a:gd name="T34" fmla="*/ 512 w 747"/>
                <a:gd name="T35" fmla="*/ 817 h 1194"/>
                <a:gd name="T36" fmla="*/ 747 w 747"/>
                <a:gd name="T37" fmla="*/ 0 h 1194"/>
                <a:gd name="T38" fmla="*/ 747 w 747"/>
                <a:gd name="T39" fmla="*/ 817 h 1194"/>
                <a:gd name="T40" fmla="*/ 745 w 747"/>
                <a:gd name="T41" fmla="*/ 870 h 1194"/>
                <a:gd name="T42" fmla="*/ 739 w 747"/>
                <a:gd name="T43" fmla="*/ 919 h 1194"/>
                <a:gd name="T44" fmla="*/ 730 w 747"/>
                <a:gd name="T45" fmla="*/ 963 h 1194"/>
                <a:gd name="T46" fmla="*/ 716 w 747"/>
                <a:gd name="T47" fmla="*/ 1003 h 1194"/>
                <a:gd name="T48" fmla="*/ 699 w 747"/>
                <a:gd name="T49" fmla="*/ 1037 h 1194"/>
                <a:gd name="T50" fmla="*/ 680 w 747"/>
                <a:gd name="T51" fmla="*/ 1068 h 1194"/>
                <a:gd name="T52" fmla="*/ 658 w 747"/>
                <a:gd name="T53" fmla="*/ 1094 h 1194"/>
                <a:gd name="T54" fmla="*/ 632 w 747"/>
                <a:gd name="T55" fmla="*/ 1117 h 1194"/>
                <a:gd name="T56" fmla="*/ 605 w 747"/>
                <a:gd name="T57" fmla="*/ 1137 h 1194"/>
                <a:gd name="T58" fmla="*/ 576 w 747"/>
                <a:gd name="T59" fmla="*/ 1153 h 1194"/>
                <a:gd name="T60" fmla="*/ 545 w 747"/>
                <a:gd name="T61" fmla="*/ 1167 h 1194"/>
                <a:gd name="T62" fmla="*/ 513 w 747"/>
                <a:gd name="T63" fmla="*/ 1178 h 1194"/>
                <a:gd name="T64" fmla="*/ 479 w 747"/>
                <a:gd name="T65" fmla="*/ 1186 h 1194"/>
                <a:gd name="T66" fmla="*/ 409 w 747"/>
                <a:gd name="T67" fmla="*/ 1194 h 1194"/>
                <a:gd name="T68" fmla="*/ 374 w 747"/>
                <a:gd name="T69" fmla="*/ 1194 h 1194"/>
                <a:gd name="T70" fmla="*/ 303 w 747"/>
                <a:gd name="T71" fmla="*/ 1192 h 1194"/>
                <a:gd name="T72" fmla="*/ 234 w 747"/>
                <a:gd name="T73" fmla="*/ 1180 h 1194"/>
                <a:gd name="T74" fmla="*/ 202 w 747"/>
                <a:gd name="T75" fmla="*/ 1170 h 1194"/>
                <a:gd name="T76" fmla="*/ 171 w 747"/>
                <a:gd name="T77" fmla="*/ 1158 h 1194"/>
                <a:gd name="T78" fmla="*/ 142 w 747"/>
                <a:gd name="T79" fmla="*/ 1142 h 1194"/>
                <a:gd name="T80" fmla="*/ 115 w 747"/>
                <a:gd name="T81" fmla="*/ 1123 h 1194"/>
                <a:gd name="T82" fmla="*/ 89 w 747"/>
                <a:gd name="T83" fmla="*/ 1101 h 1194"/>
                <a:gd name="T84" fmla="*/ 67 w 747"/>
                <a:gd name="T85" fmla="*/ 1074 h 1194"/>
                <a:gd name="T86" fmla="*/ 48 w 747"/>
                <a:gd name="T87" fmla="*/ 1043 h 1194"/>
                <a:gd name="T88" fmla="*/ 31 w 747"/>
                <a:gd name="T89" fmla="*/ 1008 h 1194"/>
                <a:gd name="T90" fmla="*/ 17 w 747"/>
                <a:gd name="T91" fmla="*/ 969 h 1194"/>
                <a:gd name="T92" fmla="*/ 8 w 747"/>
                <a:gd name="T93" fmla="*/ 924 h 1194"/>
                <a:gd name="T94" fmla="*/ 1 w 747"/>
                <a:gd name="T95" fmla="*/ 873 h 1194"/>
                <a:gd name="T96" fmla="*/ 0 w 747"/>
                <a:gd name="T97" fmla="*/ 817 h 1194"/>
                <a:gd name="T98" fmla="*/ 235 w 747"/>
                <a:gd name="T9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7" h="1194">
                  <a:moveTo>
                    <a:pt x="235" y="0"/>
                  </a:moveTo>
                  <a:lnTo>
                    <a:pt x="235" y="817"/>
                  </a:lnTo>
                  <a:lnTo>
                    <a:pt x="235" y="817"/>
                  </a:lnTo>
                  <a:lnTo>
                    <a:pt x="235" y="839"/>
                  </a:lnTo>
                  <a:lnTo>
                    <a:pt x="237" y="860"/>
                  </a:lnTo>
                  <a:lnTo>
                    <a:pt x="239" y="880"/>
                  </a:lnTo>
                  <a:lnTo>
                    <a:pt x="241" y="898"/>
                  </a:lnTo>
                  <a:lnTo>
                    <a:pt x="246" y="916"/>
                  </a:lnTo>
                  <a:lnTo>
                    <a:pt x="251" y="933"/>
                  </a:lnTo>
                  <a:lnTo>
                    <a:pt x="256" y="948"/>
                  </a:lnTo>
                  <a:lnTo>
                    <a:pt x="263" y="963"/>
                  </a:lnTo>
                  <a:lnTo>
                    <a:pt x="271" y="976"/>
                  </a:lnTo>
                  <a:lnTo>
                    <a:pt x="282" y="987"/>
                  </a:lnTo>
                  <a:lnTo>
                    <a:pt x="292" y="997"/>
                  </a:lnTo>
                  <a:lnTo>
                    <a:pt x="305" y="1005"/>
                  </a:lnTo>
                  <a:lnTo>
                    <a:pt x="320" y="1012"/>
                  </a:lnTo>
                  <a:lnTo>
                    <a:pt x="336" y="1016"/>
                  </a:lnTo>
                  <a:lnTo>
                    <a:pt x="354" y="1020"/>
                  </a:lnTo>
                  <a:lnTo>
                    <a:pt x="374" y="1021"/>
                  </a:lnTo>
                  <a:lnTo>
                    <a:pt x="374" y="1021"/>
                  </a:lnTo>
                  <a:lnTo>
                    <a:pt x="393" y="1020"/>
                  </a:lnTo>
                  <a:lnTo>
                    <a:pt x="411" y="1016"/>
                  </a:lnTo>
                  <a:lnTo>
                    <a:pt x="427" y="1012"/>
                  </a:lnTo>
                  <a:lnTo>
                    <a:pt x="441" y="1005"/>
                  </a:lnTo>
                  <a:lnTo>
                    <a:pt x="454" y="997"/>
                  </a:lnTo>
                  <a:lnTo>
                    <a:pt x="465" y="987"/>
                  </a:lnTo>
                  <a:lnTo>
                    <a:pt x="476" y="976"/>
                  </a:lnTo>
                  <a:lnTo>
                    <a:pt x="484" y="963"/>
                  </a:lnTo>
                  <a:lnTo>
                    <a:pt x="491" y="948"/>
                  </a:lnTo>
                  <a:lnTo>
                    <a:pt x="496" y="933"/>
                  </a:lnTo>
                  <a:lnTo>
                    <a:pt x="501" y="916"/>
                  </a:lnTo>
                  <a:lnTo>
                    <a:pt x="505" y="898"/>
                  </a:lnTo>
                  <a:lnTo>
                    <a:pt x="508" y="880"/>
                  </a:lnTo>
                  <a:lnTo>
                    <a:pt x="509" y="860"/>
                  </a:lnTo>
                  <a:lnTo>
                    <a:pt x="510" y="839"/>
                  </a:lnTo>
                  <a:lnTo>
                    <a:pt x="512" y="817"/>
                  </a:lnTo>
                  <a:lnTo>
                    <a:pt x="512" y="0"/>
                  </a:lnTo>
                  <a:lnTo>
                    <a:pt x="747" y="0"/>
                  </a:lnTo>
                  <a:lnTo>
                    <a:pt x="747" y="817"/>
                  </a:lnTo>
                  <a:lnTo>
                    <a:pt x="747" y="817"/>
                  </a:lnTo>
                  <a:lnTo>
                    <a:pt x="747" y="845"/>
                  </a:lnTo>
                  <a:lnTo>
                    <a:pt x="745" y="870"/>
                  </a:lnTo>
                  <a:lnTo>
                    <a:pt x="742" y="896"/>
                  </a:lnTo>
                  <a:lnTo>
                    <a:pt x="739" y="919"/>
                  </a:lnTo>
                  <a:lnTo>
                    <a:pt x="734" y="942"/>
                  </a:lnTo>
                  <a:lnTo>
                    <a:pt x="730" y="963"/>
                  </a:lnTo>
                  <a:lnTo>
                    <a:pt x="723" y="983"/>
                  </a:lnTo>
                  <a:lnTo>
                    <a:pt x="716" y="1003"/>
                  </a:lnTo>
                  <a:lnTo>
                    <a:pt x="708" y="1020"/>
                  </a:lnTo>
                  <a:lnTo>
                    <a:pt x="699" y="1037"/>
                  </a:lnTo>
                  <a:lnTo>
                    <a:pt x="690" y="1052"/>
                  </a:lnTo>
                  <a:lnTo>
                    <a:pt x="680" y="1068"/>
                  </a:lnTo>
                  <a:lnTo>
                    <a:pt x="669" y="1081"/>
                  </a:lnTo>
                  <a:lnTo>
                    <a:pt x="658" y="1094"/>
                  </a:lnTo>
                  <a:lnTo>
                    <a:pt x="645" y="1107"/>
                  </a:lnTo>
                  <a:lnTo>
                    <a:pt x="632" y="1117"/>
                  </a:lnTo>
                  <a:lnTo>
                    <a:pt x="619" y="1128"/>
                  </a:lnTo>
                  <a:lnTo>
                    <a:pt x="605" y="1137"/>
                  </a:lnTo>
                  <a:lnTo>
                    <a:pt x="590" y="1146"/>
                  </a:lnTo>
                  <a:lnTo>
                    <a:pt x="576" y="1153"/>
                  </a:lnTo>
                  <a:lnTo>
                    <a:pt x="560" y="1160"/>
                  </a:lnTo>
                  <a:lnTo>
                    <a:pt x="545" y="1167"/>
                  </a:lnTo>
                  <a:lnTo>
                    <a:pt x="529" y="1173"/>
                  </a:lnTo>
                  <a:lnTo>
                    <a:pt x="513" y="1178"/>
                  </a:lnTo>
                  <a:lnTo>
                    <a:pt x="496" y="1181"/>
                  </a:lnTo>
                  <a:lnTo>
                    <a:pt x="479" y="1186"/>
                  </a:lnTo>
                  <a:lnTo>
                    <a:pt x="444" y="1191"/>
                  </a:lnTo>
                  <a:lnTo>
                    <a:pt x="409" y="1194"/>
                  </a:lnTo>
                  <a:lnTo>
                    <a:pt x="374" y="1194"/>
                  </a:lnTo>
                  <a:lnTo>
                    <a:pt x="374" y="1194"/>
                  </a:lnTo>
                  <a:lnTo>
                    <a:pt x="338" y="1194"/>
                  </a:lnTo>
                  <a:lnTo>
                    <a:pt x="303" y="1192"/>
                  </a:lnTo>
                  <a:lnTo>
                    <a:pt x="268" y="1187"/>
                  </a:lnTo>
                  <a:lnTo>
                    <a:pt x="234" y="1180"/>
                  </a:lnTo>
                  <a:lnTo>
                    <a:pt x="218" y="1175"/>
                  </a:lnTo>
                  <a:lnTo>
                    <a:pt x="202" y="1170"/>
                  </a:lnTo>
                  <a:lnTo>
                    <a:pt x="186" y="1164"/>
                  </a:lnTo>
                  <a:lnTo>
                    <a:pt x="171" y="1158"/>
                  </a:lnTo>
                  <a:lnTo>
                    <a:pt x="155" y="1150"/>
                  </a:lnTo>
                  <a:lnTo>
                    <a:pt x="142" y="1142"/>
                  </a:lnTo>
                  <a:lnTo>
                    <a:pt x="128" y="1134"/>
                  </a:lnTo>
                  <a:lnTo>
                    <a:pt x="115" y="1123"/>
                  </a:lnTo>
                  <a:lnTo>
                    <a:pt x="102" y="1113"/>
                  </a:lnTo>
                  <a:lnTo>
                    <a:pt x="89" y="1101"/>
                  </a:lnTo>
                  <a:lnTo>
                    <a:pt x="78" y="1088"/>
                  </a:lnTo>
                  <a:lnTo>
                    <a:pt x="67" y="1074"/>
                  </a:lnTo>
                  <a:lnTo>
                    <a:pt x="57" y="1059"/>
                  </a:lnTo>
                  <a:lnTo>
                    <a:pt x="48" y="1043"/>
                  </a:lnTo>
                  <a:lnTo>
                    <a:pt x="39" y="1027"/>
                  </a:lnTo>
                  <a:lnTo>
                    <a:pt x="31" y="1008"/>
                  </a:lnTo>
                  <a:lnTo>
                    <a:pt x="24" y="989"/>
                  </a:lnTo>
                  <a:lnTo>
                    <a:pt x="17" y="969"/>
                  </a:lnTo>
                  <a:lnTo>
                    <a:pt x="13" y="947"/>
                  </a:lnTo>
                  <a:lnTo>
                    <a:pt x="8" y="924"/>
                  </a:lnTo>
                  <a:lnTo>
                    <a:pt x="5" y="899"/>
                  </a:lnTo>
                  <a:lnTo>
                    <a:pt x="1" y="873"/>
                  </a:lnTo>
                  <a:lnTo>
                    <a:pt x="0" y="846"/>
                  </a:lnTo>
                  <a:lnTo>
                    <a:pt x="0" y="817"/>
                  </a:lnTo>
                  <a:lnTo>
                    <a:pt x="0" y="0"/>
                  </a:lnTo>
                  <a:lnTo>
                    <a:pt x="2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3624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077269"/>
            <a:ext cx="8534400" cy="765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 baseline="0">
                <a:solidFill>
                  <a:schemeClr val="tx1"/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Additional text</a:t>
            </a:r>
          </a:p>
        </p:txBody>
      </p:sp>
      <p:sp>
        <p:nvSpPr>
          <p:cNvPr id="9" name="Espace réservé de l'image de la bibliothèque 8"/>
          <p:cNvSpPr>
            <a:spLocks noGrp="1"/>
          </p:cNvSpPr>
          <p:nvPr>
            <p:ph type="clipArt" sz="quarter" idx="13"/>
          </p:nvPr>
        </p:nvSpPr>
        <p:spPr>
          <a:xfrm>
            <a:off x="0" y="1932395"/>
            <a:ext cx="12192000" cy="33571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sur l'icône pour ajouter une image en ligne</a:t>
            </a:r>
          </a:p>
        </p:txBody>
      </p:sp>
    </p:spTree>
    <p:extLst>
      <p:ext uri="{BB962C8B-B14F-4D97-AF65-F5344CB8AC3E}">
        <p14:creationId xmlns:p14="http://schemas.microsoft.com/office/powerpoint/2010/main" val="1586381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BBB4AB1-63D4-446D-A5CD-138E885B2AC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3BF163-42EC-4E3D-99E2-8D12BFD8E7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0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</p:spTree>
    <p:extLst>
      <p:ext uri="{BB962C8B-B14F-4D97-AF65-F5344CB8AC3E}">
        <p14:creationId xmlns:p14="http://schemas.microsoft.com/office/powerpoint/2010/main" val="1357813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39514"/>
            <a:ext cx="10747859" cy="4759637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400"/>
              </a:spcBef>
              <a:buClr>
                <a:schemeClr val="accent1"/>
              </a:buClr>
              <a:defRPr sz="2400"/>
            </a:lvl1pPr>
            <a:lvl2pPr marL="601118" indent="-245527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2133"/>
            </a:lvl2pPr>
            <a:lvl3pPr marL="954593" indent="-234945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867"/>
            </a:lvl3pPr>
            <a:lvl4pPr marL="1310185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600"/>
            </a:lvl4pPr>
            <a:lvl5pPr marL="1674242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333"/>
            </a:lvl5pPr>
          </a:lstStyle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9202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723901" y="1210735"/>
            <a:ext cx="107484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93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1210735"/>
            <a:ext cx="117136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84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241299" y="1210735"/>
            <a:ext cx="7766052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6"/>
          <p:cNvSpPr>
            <a:spLocks noGrp="1"/>
          </p:cNvSpPr>
          <p:nvPr>
            <p:ph type="pic" sz="quarter" idx="11"/>
          </p:nvPr>
        </p:nvSpPr>
        <p:spPr>
          <a:xfrm>
            <a:off x="8128001" y="1210735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8128001" y="3614944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 smtClean="0"/>
              <a:t>00 CHAPTER TITLE</a:t>
            </a:r>
            <a:endParaRPr lang="fr-FR" cap="all" noProof="1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 smtClean="0"/>
              <a:t>PAGE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11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32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241300"/>
            <a:ext cx="11713633" cy="5657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06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6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4182534" y="3107267"/>
            <a:ext cx="3826935" cy="643467"/>
            <a:chOff x="3136900" y="2330450"/>
            <a:chExt cx="2870201" cy="482600"/>
          </a:xfrm>
          <a:solidFill>
            <a:srgbClr val="3CB6CE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136900" y="2339975"/>
              <a:ext cx="296863" cy="463550"/>
            </a:xfrm>
            <a:custGeom>
              <a:avLst/>
              <a:gdLst>
                <a:gd name="T0" fmla="*/ 748 w 748"/>
                <a:gd name="T1" fmla="*/ 0 h 1172"/>
                <a:gd name="T2" fmla="*/ 748 w 748"/>
                <a:gd name="T3" fmla="*/ 194 h 1172"/>
                <a:gd name="T4" fmla="*/ 492 w 748"/>
                <a:gd name="T5" fmla="*/ 194 h 1172"/>
                <a:gd name="T6" fmla="*/ 492 w 748"/>
                <a:gd name="T7" fmla="*/ 1172 h 1172"/>
                <a:gd name="T8" fmla="*/ 255 w 748"/>
                <a:gd name="T9" fmla="*/ 1172 h 1172"/>
                <a:gd name="T10" fmla="*/ 255 w 748"/>
                <a:gd name="T11" fmla="*/ 194 h 1172"/>
                <a:gd name="T12" fmla="*/ 0 w 748"/>
                <a:gd name="T13" fmla="*/ 194 h 1172"/>
                <a:gd name="T14" fmla="*/ 0 w 748"/>
                <a:gd name="T15" fmla="*/ 0 h 1172"/>
                <a:gd name="T16" fmla="*/ 748 w 748"/>
                <a:gd name="T1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1172">
                  <a:moveTo>
                    <a:pt x="748" y="0"/>
                  </a:moveTo>
                  <a:lnTo>
                    <a:pt x="748" y="194"/>
                  </a:lnTo>
                  <a:lnTo>
                    <a:pt x="492" y="194"/>
                  </a:lnTo>
                  <a:lnTo>
                    <a:pt x="492" y="1172"/>
                  </a:lnTo>
                  <a:lnTo>
                    <a:pt x="255" y="1172"/>
                  </a:lnTo>
                  <a:lnTo>
                    <a:pt x="255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7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465513" y="2339975"/>
              <a:ext cx="296863" cy="463550"/>
            </a:xfrm>
            <a:custGeom>
              <a:avLst/>
              <a:gdLst>
                <a:gd name="T0" fmla="*/ 0 w 748"/>
                <a:gd name="T1" fmla="*/ 0 h 1172"/>
                <a:gd name="T2" fmla="*/ 237 w 748"/>
                <a:gd name="T3" fmla="*/ 0 h 1172"/>
                <a:gd name="T4" fmla="*/ 237 w 748"/>
                <a:gd name="T5" fmla="*/ 448 h 1172"/>
                <a:gd name="T6" fmla="*/ 513 w 748"/>
                <a:gd name="T7" fmla="*/ 448 h 1172"/>
                <a:gd name="T8" fmla="*/ 513 w 748"/>
                <a:gd name="T9" fmla="*/ 0 h 1172"/>
                <a:gd name="T10" fmla="*/ 748 w 748"/>
                <a:gd name="T11" fmla="*/ 0 h 1172"/>
                <a:gd name="T12" fmla="*/ 748 w 748"/>
                <a:gd name="T13" fmla="*/ 1172 h 1172"/>
                <a:gd name="T14" fmla="*/ 513 w 748"/>
                <a:gd name="T15" fmla="*/ 1172 h 1172"/>
                <a:gd name="T16" fmla="*/ 513 w 748"/>
                <a:gd name="T17" fmla="*/ 652 h 1172"/>
                <a:gd name="T18" fmla="*/ 237 w 748"/>
                <a:gd name="T19" fmla="*/ 652 h 1172"/>
                <a:gd name="T20" fmla="*/ 237 w 748"/>
                <a:gd name="T21" fmla="*/ 1172 h 1172"/>
                <a:gd name="T22" fmla="*/ 0 w 748"/>
                <a:gd name="T23" fmla="*/ 1172 h 1172"/>
                <a:gd name="T24" fmla="*/ 0 w 748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1172">
                  <a:moveTo>
                    <a:pt x="0" y="0"/>
                  </a:moveTo>
                  <a:lnTo>
                    <a:pt x="237" y="0"/>
                  </a:lnTo>
                  <a:lnTo>
                    <a:pt x="237" y="448"/>
                  </a:lnTo>
                  <a:lnTo>
                    <a:pt x="513" y="448"/>
                  </a:lnTo>
                  <a:lnTo>
                    <a:pt x="513" y="0"/>
                  </a:lnTo>
                  <a:lnTo>
                    <a:pt x="748" y="0"/>
                  </a:lnTo>
                  <a:lnTo>
                    <a:pt x="748" y="1172"/>
                  </a:lnTo>
                  <a:lnTo>
                    <a:pt x="513" y="1172"/>
                  </a:lnTo>
                  <a:lnTo>
                    <a:pt x="513" y="652"/>
                  </a:lnTo>
                  <a:lnTo>
                    <a:pt x="237" y="652"/>
                  </a:lnTo>
                  <a:lnTo>
                    <a:pt x="237" y="1172"/>
                  </a:lnTo>
                  <a:lnTo>
                    <a:pt x="0" y="1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3790950" y="2339975"/>
              <a:ext cx="361950" cy="463550"/>
            </a:xfrm>
            <a:custGeom>
              <a:avLst/>
              <a:gdLst>
                <a:gd name="T0" fmla="*/ 311 w 912"/>
                <a:gd name="T1" fmla="*/ 0 h 1172"/>
                <a:gd name="T2" fmla="*/ 602 w 912"/>
                <a:gd name="T3" fmla="*/ 0 h 1172"/>
                <a:gd name="T4" fmla="*/ 912 w 912"/>
                <a:gd name="T5" fmla="*/ 1172 h 1172"/>
                <a:gd name="T6" fmla="*/ 666 w 912"/>
                <a:gd name="T7" fmla="*/ 1172 h 1172"/>
                <a:gd name="T8" fmla="*/ 613 w 912"/>
                <a:gd name="T9" fmla="*/ 924 h 1172"/>
                <a:gd name="T10" fmla="*/ 301 w 912"/>
                <a:gd name="T11" fmla="*/ 924 h 1172"/>
                <a:gd name="T12" fmla="*/ 247 w 912"/>
                <a:gd name="T13" fmla="*/ 1172 h 1172"/>
                <a:gd name="T14" fmla="*/ 0 w 912"/>
                <a:gd name="T15" fmla="*/ 1172 h 1172"/>
                <a:gd name="T16" fmla="*/ 311 w 912"/>
                <a:gd name="T17" fmla="*/ 0 h 1172"/>
                <a:gd name="T18" fmla="*/ 342 w 912"/>
                <a:gd name="T19" fmla="*/ 730 h 1172"/>
                <a:gd name="T20" fmla="*/ 571 w 912"/>
                <a:gd name="T21" fmla="*/ 730 h 1172"/>
                <a:gd name="T22" fmla="*/ 458 w 912"/>
                <a:gd name="T23" fmla="*/ 204 h 1172"/>
                <a:gd name="T24" fmla="*/ 455 w 912"/>
                <a:gd name="T25" fmla="*/ 204 h 1172"/>
                <a:gd name="T26" fmla="*/ 342 w 912"/>
                <a:gd name="T27" fmla="*/ 73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2" h="1172">
                  <a:moveTo>
                    <a:pt x="311" y="0"/>
                  </a:moveTo>
                  <a:lnTo>
                    <a:pt x="602" y="0"/>
                  </a:lnTo>
                  <a:lnTo>
                    <a:pt x="912" y="1172"/>
                  </a:lnTo>
                  <a:lnTo>
                    <a:pt x="666" y="1172"/>
                  </a:lnTo>
                  <a:lnTo>
                    <a:pt x="613" y="924"/>
                  </a:lnTo>
                  <a:lnTo>
                    <a:pt x="301" y="924"/>
                  </a:lnTo>
                  <a:lnTo>
                    <a:pt x="247" y="1172"/>
                  </a:lnTo>
                  <a:lnTo>
                    <a:pt x="0" y="1172"/>
                  </a:lnTo>
                  <a:lnTo>
                    <a:pt x="311" y="0"/>
                  </a:lnTo>
                  <a:close/>
                  <a:moveTo>
                    <a:pt x="342" y="730"/>
                  </a:moveTo>
                  <a:lnTo>
                    <a:pt x="571" y="730"/>
                  </a:lnTo>
                  <a:lnTo>
                    <a:pt x="458" y="204"/>
                  </a:lnTo>
                  <a:lnTo>
                    <a:pt x="455" y="204"/>
                  </a:lnTo>
                  <a:lnTo>
                    <a:pt x="342" y="7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1475" y="2339975"/>
              <a:ext cx="309563" cy="463550"/>
            </a:xfrm>
            <a:custGeom>
              <a:avLst/>
              <a:gdLst>
                <a:gd name="T0" fmla="*/ 271 w 777"/>
                <a:gd name="T1" fmla="*/ 0 h 1172"/>
                <a:gd name="T2" fmla="*/ 557 w 777"/>
                <a:gd name="T3" fmla="*/ 803 h 1172"/>
                <a:gd name="T4" fmla="*/ 560 w 777"/>
                <a:gd name="T5" fmla="*/ 803 h 1172"/>
                <a:gd name="T6" fmla="*/ 560 w 777"/>
                <a:gd name="T7" fmla="*/ 0 h 1172"/>
                <a:gd name="T8" fmla="*/ 777 w 777"/>
                <a:gd name="T9" fmla="*/ 0 h 1172"/>
                <a:gd name="T10" fmla="*/ 777 w 777"/>
                <a:gd name="T11" fmla="*/ 1172 h 1172"/>
                <a:gd name="T12" fmla="*/ 508 w 777"/>
                <a:gd name="T13" fmla="*/ 1172 h 1172"/>
                <a:gd name="T14" fmla="*/ 219 w 777"/>
                <a:gd name="T15" fmla="*/ 352 h 1172"/>
                <a:gd name="T16" fmla="*/ 216 w 777"/>
                <a:gd name="T17" fmla="*/ 352 h 1172"/>
                <a:gd name="T18" fmla="*/ 216 w 777"/>
                <a:gd name="T19" fmla="*/ 1172 h 1172"/>
                <a:gd name="T20" fmla="*/ 0 w 777"/>
                <a:gd name="T21" fmla="*/ 1172 h 1172"/>
                <a:gd name="T22" fmla="*/ 0 w 777"/>
                <a:gd name="T23" fmla="*/ 0 h 1172"/>
                <a:gd name="T24" fmla="*/ 271 w 777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1172">
                  <a:moveTo>
                    <a:pt x="271" y="0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60" y="0"/>
                  </a:lnTo>
                  <a:lnTo>
                    <a:pt x="777" y="0"/>
                  </a:lnTo>
                  <a:lnTo>
                    <a:pt x="777" y="1172"/>
                  </a:lnTo>
                  <a:lnTo>
                    <a:pt x="508" y="1172"/>
                  </a:lnTo>
                  <a:lnTo>
                    <a:pt x="219" y="352"/>
                  </a:lnTo>
                  <a:lnTo>
                    <a:pt x="216" y="352"/>
                  </a:lnTo>
                  <a:lnTo>
                    <a:pt x="21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3CB6CE"/>
                </a:solidFill>
                <a:cs typeface="Arial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4543425" y="2339975"/>
              <a:ext cx="330200" cy="463550"/>
            </a:xfrm>
            <a:custGeom>
              <a:avLst/>
              <a:gdLst>
                <a:gd name="T0" fmla="*/ 236 w 830"/>
                <a:gd name="T1" fmla="*/ 0 h 1172"/>
                <a:gd name="T2" fmla="*/ 236 w 830"/>
                <a:gd name="T3" fmla="*/ 470 h 1172"/>
                <a:gd name="T4" fmla="*/ 240 w 830"/>
                <a:gd name="T5" fmla="*/ 470 h 1172"/>
                <a:gd name="T6" fmla="*/ 538 w 830"/>
                <a:gd name="T7" fmla="*/ 0 h 1172"/>
                <a:gd name="T8" fmla="*/ 794 w 830"/>
                <a:gd name="T9" fmla="*/ 0 h 1172"/>
                <a:gd name="T10" fmla="*/ 475 w 830"/>
                <a:gd name="T11" fmla="*/ 502 h 1172"/>
                <a:gd name="T12" fmla="*/ 830 w 830"/>
                <a:gd name="T13" fmla="*/ 1172 h 1172"/>
                <a:gd name="T14" fmla="*/ 565 w 830"/>
                <a:gd name="T15" fmla="*/ 1172 h 1172"/>
                <a:gd name="T16" fmla="*/ 323 w 830"/>
                <a:gd name="T17" fmla="*/ 690 h 1172"/>
                <a:gd name="T18" fmla="*/ 236 w 830"/>
                <a:gd name="T19" fmla="*/ 824 h 1172"/>
                <a:gd name="T20" fmla="*/ 236 w 830"/>
                <a:gd name="T21" fmla="*/ 1172 h 1172"/>
                <a:gd name="T22" fmla="*/ 0 w 830"/>
                <a:gd name="T23" fmla="*/ 1172 h 1172"/>
                <a:gd name="T24" fmla="*/ 0 w 830"/>
                <a:gd name="T25" fmla="*/ 0 h 1172"/>
                <a:gd name="T26" fmla="*/ 236 w 830"/>
                <a:gd name="T2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0" h="1172">
                  <a:moveTo>
                    <a:pt x="236" y="0"/>
                  </a:moveTo>
                  <a:lnTo>
                    <a:pt x="236" y="470"/>
                  </a:lnTo>
                  <a:lnTo>
                    <a:pt x="240" y="470"/>
                  </a:lnTo>
                  <a:lnTo>
                    <a:pt x="538" y="0"/>
                  </a:lnTo>
                  <a:lnTo>
                    <a:pt x="794" y="0"/>
                  </a:lnTo>
                  <a:lnTo>
                    <a:pt x="475" y="502"/>
                  </a:lnTo>
                  <a:lnTo>
                    <a:pt x="830" y="1172"/>
                  </a:lnTo>
                  <a:lnTo>
                    <a:pt x="565" y="1172"/>
                  </a:lnTo>
                  <a:lnTo>
                    <a:pt x="323" y="690"/>
                  </a:lnTo>
                  <a:lnTo>
                    <a:pt x="236" y="824"/>
                  </a:lnTo>
                  <a:lnTo>
                    <a:pt x="23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3CB6CE"/>
                </a:solidFill>
                <a:cs typeface="Arial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018088" y="2339975"/>
              <a:ext cx="334963" cy="463550"/>
            </a:xfrm>
            <a:custGeom>
              <a:avLst/>
              <a:gdLst>
                <a:gd name="T0" fmla="*/ 265 w 843"/>
                <a:gd name="T1" fmla="*/ 0 h 1172"/>
                <a:gd name="T2" fmla="*/ 420 w 843"/>
                <a:gd name="T3" fmla="*/ 453 h 1172"/>
                <a:gd name="T4" fmla="*/ 423 w 843"/>
                <a:gd name="T5" fmla="*/ 453 h 1172"/>
                <a:gd name="T6" fmla="*/ 588 w 843"/>
                <a:gd name="T7" fmla="*/ 0 h 1172"/>
                <a:gd name="T8" fmla="*/ 843 w 843"/>
                <a:gd name="T9" fmla="*/ 0 h 1172"/>
                <a:gd name="T10" fmla="*/ 540 w 843"/>
                <a:gd name="T11" fmla="*/ 710 h 1172"/>
                <a:gd name="T12" fmla="*/ 540 w 843"/>
                <a:gd name="T13" fmla="*/ 1172 h 1172"/>
                <a:gd name="T14" fmla="*/ 304 w 843"/>
                <a:gd name="T15" fmla="*/ 1172 h 1172"/>
                <a:gd name="T16" fmla="*/ 304 w 843"/>
                <a:gd name="T17" fmla="*/ 710 h 1172"/>
                <a:gd name="T18" fmla="*/ 0 w 843"/>
                <a:gd name="T19" fmla="*/ 0 h 1172"/>
                <a:gd name="T20" fmla="*/ 265 w 843"/>
                <a:gd name="T21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3" h="1172">
                  <a:moveTo>
                    <a:pt x="265" y="0"/>
                  </a:moveTo>
                  <a:lnTo>
                    <a:pt x="420" y="453"/>
                  </a:lnTo>
                  <a:lnTo>
                    <a:pt x="423" y="453"/>
                  </a:lnTo>
                  <a:lnTo>
                    <a:pt x="588" y="0"/>
                  </a:lnTo>
                  <a:lnTo>
                    <a:pt x="843" y="0"/>
                  </a:lnTo>
                  <a:lnTo>
                    <a:pt x="540" y="710"/>
                  </a:lnTo>
                  <a:lnTo>
                    <a:pt x="540" y="1172"/>
                  </a:lnTo>
                  <a:lnTo>
                    <a:pt x="304" y="1172"/>
                  </a:lnTo>
                  <a:lnTo>
                    <a:pt x="304" y="710"/>
                  </a:lnTo>
                  <a:lnTo>
                    <a:pt x="0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5353050" y="2330450"/>
              <a:ext cx="315913" cy="482600"/>
            </a:xfrm>
            <a:custGeom>
              <a:avLst/>
              <a:gdLst>
                <a:gd name="T0" fmla="*/ 462 w 797"/>
                <a:gd name="T1" fmla="*/ 2 h 1216"/>
                <a:gd name="T2" fmla="*/ 567 w 797"/>
                <a:gd name="T3" fmla="*/ 26 h 1216"/>
                <a:gd name="T4" fmla="*/ 648 w 797"/>
                <a:gd name="T5" fmla="*/ 68 h 1216"/>
                <a:gd name="T6" fmla="*/ 707 w 797"/>
                <a:gd name="T7" fmla="*/ 132 h 1216"/>
                <a:gd name="T8" fmla="*/ 749 w 797"/>
                <a:gd name="T9" fmla="*/ 212 h 1216"/>
                <a:gd name="T10" fmla="*/ 776 w 797"/>
                <a:gd name="T11" fmla="*/ 309 h 1216"/>
                <a:gd name="T12" fmla="*/ 791 w 797"/>
                <a:gd name="T13" fmla="*/ 420 h 1216"/>
                <a:gd name="T14" fmla="*/ 797 w 797"/>
                <a:gd name="T15" fmla="*/ 608 h 1216"/>
                <a:gd name="T16" fmla="*/ 789 w 797"/>
                <a:gd name="T17" fmla="*/ 825 h 1216"/>
                <a:gd name="T18" fmla="*/ 771 w 797"/>
                <a:gd name="T19" fmla="*/ 933 h 1216"/>
                <a:gd name="T20" fmla="*/ 741 w 797"/>
                <a:gd name="T21" fmla="*/ 1025 h 1216"/>
                <a:gd name="T22" fmla="*/ 695 w 797"/>
                <a:gd name="T23" fmla="*/ 1101 h 1216"/>
                <a:gd name="T24" fmla="*/ 630 w 797"/>
                <a:gd name="T25" fmla="*/ 1160 h 1216"/>
                <a:gd name="T26" fmla="*/ 543 w 797"/>
                <a:gd name="T27" fmla="*/ 1199 h 1216"/>
                <a:gd name="T28" fmla="*/ 431 w 797"/>
                <a:gd name="T29" fmla="*/ 1216 h 1216"/>
                <a:gd name="T30" fmla="*/ 336 w 797"/>
                <a:gd name="T31" fmla="*/ 1214 h 1216"/>
                <a:gd name="T32" fmla="*/ 231 w 797"/>
                <a:gd name="T33" fmla="*/ 1190 h 1216"/>
                <a:gd name="T34" fmla="*/ 150 w 797"/>
                <a:gd name="T35" fmla="*/ 1148 h 1216"/>
                <a:gd name="T36" fmla="*/ 89 w 797"/>
                <a:gd name="T37" fmla="*/ 1084 h 1216"/>
                <a:gd name="T38" fmla="*/ 47 w 797"/>
                <a:gd name="T39" fmla="*/ 1004 h 1216"/>
                <a:gd name="T40" fmla="*/ 22 w 797"/>
                <a:gd name="T41" fmla="*/ 907 h 1216"/>
                <a:gd name="T42" fmla="*/ 7 w 797"/>
                <a:gd name="T43" fmla="*/ 796 h 1216"/>
                <a:gd name="T44" fmla="*/ 0 w 797"/>
                <a:gd name="T45" fmla="*/ 608 h 1216"/>
                <a:gd name="T46" fmla="*/ 9 w 797"/>
                <a:gd name="T47" fmla="*/ 391 h 1216"/>
                <a:gd name="T48" fmla="*/ 27 w 797"/>
                <a:gd name="T49" fmla="*/ 283 h 1216"/>
                <a:gd name="T50" fmla="*/ 57 w 797"/>
                <a:gd name="T51" fmla="*/ 191 h 1216"/>
                <a:gd name="T52" fmla="*/ 103 w 797"/>
                <a:gd name="T53" fmla="*/ 115 h 1216"/>
                <a:gd name="T54" fmla="*/ 168 w 797"/>
                <a:gd name="T55" fmla="*/ 56 h 1216"/>
                <a:gd name="T56" fmla="*/ 254 w 797"/>
                <a:gd name="T57" fmla="*/ 17 h 1216"/>
                <a:gd name="T58" fmla="*/ 366 w 797"/>
                <a:gd name="T59" fmla="*/ 0 h 1216"/>
                <a:gd name="T60" fmla="*/ 399 w 797"/>
                <a:gd name="T61" fmla="*/ 1043 h 1216"/>
                <a:gd name="T62" fmla="*/ 445 w 797"/>
                <a:gd name="T63" fmla="*/ 1037 h 1216"/>
                <a:gd name="T64" fmla="*/ 482 w 797"/>
                <a:gd name="T65" fmla="*/ 1019 h 1216"/>
                <a:gd name="T66" fmla="*/ 511 w 797"/>
                <a:gd name="T67" fmla="*/ 989 h 1216"/>
                <a:gd name="T68" fmla="*/ 532 w 797"/>
                <a:gd name="T69" fmla="*/ 943 h 1216"/>
                <a:gd name="T70" fmla="*/ 556 w 797"/>
                <a:gd name="T71" fmla="*/ 809 h 1216"/>
                <a:gd name="T72" fmla="*/ 561 w 797"/>
                <a:gd name="T73" fmla="*/ 608 h 1216"/>
                <a:gd name="T74" fmla="*/ 558 w 797"/>
                <a:gd name="T75" fmla="*/ 451 h 1216"/>
                <a:gd name="T76" fmla="*/ 540 w 797"/>
                <a:gd name="T77" fmla="*/ 301 h 1216"/>
                <a:gd name="T78" fmla="*/ 517 w 797"/>
                <a:gd name="T79" fmla="*/ 238 h 1216"/>
                <a:gd name="T80" fmla="*/ 491 w 797"/>
                <a:gd name="T81" fmla="*/ 204 h 1216"/>
                <a:gd name="T82" fmla="*/ 456 w 797"/>
                <a:gd name="T83" fmla="*/ 182 h 1216"/>
                <a:gd name="T84" fmla="*/ 412 w 797"/>
                <a:gd name="T85" fmla="*/ 174 h 1216"/>
                <a:gd name="T86" fmla="*/ 373 w 797"/>
                <a:gd name="T87" fmla="*/ 175 h 1216"/>
                <a:gd name="T88" fmla="*/ 332 w 797"/>
                <a:gd name="T89" fmla="*/ 187 h 1216"/>
                <a:gd name="T90" fmla="*/ 299 w 797"/>
                <a:gd name="T91" fmla="*/ 211 h 1216"/>
                <a:gd name="T92" fmla="*/ 275 w 797"/>
                <a:gd name="T93" fmla="*/ 249 h 1216"/>
                <a:gd name="T94" fmla="*/ 252 w 797"/>
                <a:gd name="T95" fmla="*/ 333 h 1216"/>
                <a:gd name="T96" fmla="*/ 238 w 797"/>
                <a:gd name="T97" fmla="*/ 499 h 1216"/>
                <a:gd name="T98" fmla="*/ 237 w 797"/>
                <a:gd name="T99" fmla="*/ 665 h 1216"/>
                <a:gd name="T100" fmla="*/ 246 w 797"/>
                <a:gd name="T101" fmla="*/ 848 h 1216"/>
                <a:gd name="T102" fmla="*/ 270 w 797"/>
                <a:gd name="T103" fmla="*/ 956 h 1216"/>
                <a:gd name="T104" fmla="*/ 292 w 797"/>
                <a:gd name="T105" fmla="*/ 997 h 1216"/>
                <a:gd name="T106" fmla="*/ 324 w 797"/>
                <a:gd name="T107" fmla="*/ 1025 h 1216"/>
                <a:gd name="T108" fmla="*/ 363 w 797"/>
                <a:gd name="T109" fmla="*/ 1040 h 1216"/>
                <a:gd name="T110" fmla="*/ 399 w 797"/>
                <a:gd name="T111" fmla="*/ 1043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7" h="1216">
                  <a:moveTo>
                    <a:pt x="399" y="0"/>
                  </a:moveTo>
                  <a:lnTo>
                    <a:pt x="399" y="0"/>
                  </a:lnTo>
                  <a:lnTo>
                    <a:pt x="431" y="0"/>
                  </a:lnTo>
                  <a:lnTo>
                    <a:pt x="462" y="2"/>
                  </a:lnTo>
                  <a:lnTo>
                    <a:pt x="491" y="6"/>
                  </a:lnTo>
                  <a:lnTo>
                    <a:pt x="517" y="10"/>
                  </a:lnTo>
                  <a:lnTo>
                    <a:pt x="543" y="17"/>
                  </a:lnTo>
                  <a:lnTo>
                    <a:pt x="567" y="26"/>
                  </a:lnTo>
                  <a:lnTo>
                    <a:pt x="589" y="34"/>
                  </a:lnTo>
                  <a:lnTo>
                    <a:pt x="610" y="44"/>
                  </a:lnTo>
                  <a:lnTo>
                    <a:pt x="630" y="56"/>
                  </a:lnTo>
                  <a:lnTo>
                    <a:pt x="648" y="68"/>
                  </a:lnTo>
                  <a:lnTo>
                    <a:pt x="665" y="82"/>
                  </a:lnTo>
                  <a:lnTo>
                    <a:pt x="681" y="99"/>
                  </a:lnTo>
                  <a:lnTo>
                    <a:pt x="695" y="115"/>
                  </a:lnTo>
                  <a:lnTo>
                    <a:pt x="707" y="132"/>
                  </a:lnTo>
                  <a:lnTo>
                    <a:pt x="720" y="151"/>
                  </a:lnTo>
                  <a:lnTo>
                    <a:pt x="731" y="171"/>
                  </a:lnTo>
                  <a:lnTo>
                    <a:pt x="741" y="191"/>
                  </a:lnTo>
                  <a:lnTo>
                    <a:pt x="749" y="212"/>
                  </a:lnTo>
                  <a:lnTo>
                    <a:pt x="757" y="236"/>
                  </a:lnTo>
                  <a:lnTo>
                    <a:pt x="764" y="259"/>
                  </a:lnTo>
                  <a:lnTo>
                    <a:pt x="771" y="283"/>
                  </a:lnTo>
                  <a:lnTo>
                    <a:pt x="776" y="309"/>
                  </a:lnTo>
                  <a:lnTo>
                    <a:pt x="781" y="335"/>
                  </a:lnTo>
                  <a:lnTo>
                    <a:pt x="785" y="363"/>
                  </a:lnTo>
                  <a:lnTo>
                    <a:pt x="789" y="391"/>
                  </a:lnTo>
                  <a:lnTo>
                    <a:pt x="791" y="420"/>
                  </a:lnTo>
                  <a:lnTo>
                    <a:pt x="794" y="479"/>
                  </a:lnTo>
                  <a:lnTo>
                    <a:pt x="797" y="543"/>
                  </a:lnTo>
                  <a:lnTo>
                    <a:pt x="797" y="608"/>
                  </a:lnTo>
                  <a:lnTo>
                    <a:pt x="797" y="608"/>
                  </a:lnTo>
                  <a:lnTo>
                    <a:pt x="797" y="673"/>
                  </a:lnTo>
                  <a:lnTo>
                    <a:pt x="794" y="737"/>
                  </a:lnTo>
                  <a:lnTo>
                    <a:pt x="791" y="796"/>
                  </a:lnTo>
                  <a:lnTo>
                    <a:pt x="789" y="825"/>
                  </a:lnTo>
                  <a:lnTo>
                    <a:pt x="785" y="853"/>
                  </a:lnTo>
                  <a:lnTo>
                    <a:pt x="781" y="881"/>
                  </a:lnTo>
                  <a:lnTo>
                    <a:pt x="776" y="907"/>
                  </a:lnTo>
                  <a:lnTo>
                    <a:pt x="771" y="933"/>
                  </a:lnTo>
                  <a:lnTo>
                    <a:pt x="764" y="957"/>
                  </a:lnTo>
                  <a:lnTo>
                    <a:pt x="757" y="980"/>
                  </a:lnTo>
                  <a:lnTo>
                    <a:pt x="749" y="1004"/>
                  </a:lnTo>
                  <a:lnTo>
                    <a:pt x="741" y="1025"/>
                  </a:lnTo>
                  <a:lnTo>
                    <a:pt x="731" y="1045"/>
                  </a:lnTo>
                  <a:lnTo>
                    <a:pt x="720" y="1065"/>
                  </a:lnTo>
                  <a:lnTo>
                    <a:pt x="707" y="1084"/>
                  </a:lnTo>
                  <a:lnTo>
                    <a:pt x="695" y="1101"/>
                  </a:lnTo>
                  <a:lnTo>
                    <a:pt x="681" y="1117"/>
                  </a:lnTo>
                  <a:lnTo>
                    <a:pt x="665" y="1134"/>
                  </a:lnTo>
                  <a:lnTo>
                    <a:pt x="648" y="1148"/>
                  </a:lnTo>
                  <a:lnTo>
                    <a:pt x="630" y="1160"/>
                  </a:lnTo>
                  <a:lnTo>
                    <a:pt x="610" y="1172"/>
                  </a:lnTo>
                  <a:lnTo>
                    <a:pt x="589" y="1182"/>
                  </a:lnTo>
                  <a:lnTo>
                    <a:pt x="567" y="1190"/>
                  </a:lnTo>
                  <a:lnTo>
                    <a:pt x="543" y="1199"/>
                  </a:lnTo>
                  <a:lnTo>
                    <a:pt x="517" y="1206"/>
                  </a:lnTo>
                  <a:lnTo>
                    <a:pt x="491" y="1210"/>
                  </a:lnTo>
                  <a:lnTo>
                    <a:pt x="462" y="1214"/>
                  </a:lnTo>
                  <a:lnTo>
                    <a:pt x="431" y="1216"/>
                  </a:lnTo>
                  <a:lnTo>
                    <a:pt x="399" y="1216"/>
                  </a:lnTo>
                  <a:lnTo>
                    <a:pt x="399" y="1216"/>
                  </a:lnTo>
                  <a:lnTo>
                    <a:pt x="366" y="1216"/>
                  </a:lnTo>
                  <a:lnTo>
                    <a:pt x="336" y="1214"/>
                  </a:lnTo>
                  <a:lnTo>
                    <a:pt x="307" y="1210"/>
                  </a:lnTo>
                  <a:lnTo>
                    <a:pt x="279" y="1206"/>
                  </a:lnTo>
                  <a:lnTo>
                    <a:pt x="254" y="1199"/>
                  </a:lnTo>
                  <a:lnTo>
                    <a:pt x="231" y="1190"/>
                  </a:lnTo>
                  <a:lnTo>
                    <a:pt x="208" y="1182"/>
                  </a:lnTo>
                  <a:lnTo>
                    <a:pt x="187" y="1172"/>
                  </a:lnTo>
                  <a:lnTo>
                    <a:pt x="168" y="1160"/>
                  </a:lnTo>
                  <a:lnTo>
                    <a:pt x="150" y="1148"/>
                  </a:lnTo>
                  <a:lnTo>
                    <a:pt x="132" y="1134"/>
                  </a:lnTo>
                  <a:lnTo>
                    <a:pt x="117" y="1117"/>
                  </a:lnTo>
                  <a:lnTo>
                    <a:pt x="103" y="1101"/>
                  </a:lnTo>
                  <a:lnTo>
                    <a:pt x="89" y="1084"/>
                  </a:lnTo>
                  <a:lnTo>
                    <a:pt x="78" y="1065"/>
                  </a:lnTo>
                  <a:lnTo>
                    <a:pt x="67" y="1045"/>
                  </a:lnTo>
                  <a:lnTo>
                    <a:pt x="57" y="1025"/>
                  </a:lnTo>
                  <a:lnTo>
                    <a:pt x="47" y="1004"/>
                  </a:lnTo>
                  <a:lnTo>
                    <a:pt x="41" y="980"/>
                  </a:lnTo>
                  <a:lnTo>
                    <a:pt x="34" y="957"/>
                  </a:lnTo>
                  <a:lnTo>
                    <a:pt x="27" y="933"/>
                  </a:lnTo>
                  <a:lnTo>
                    <a:pt x="22" y="907"/>
                  </a:lnTo>
                  <a:lnTo>
                    <a:pt x="16" y="881"/>
                  </a:lnTo>
                  <a:lnTo>
                    <a:pt x="13" y="853"/>
                  </a:lnTo>
                  <a:lnTo>
                    <a:pt x="9" y="825"/>
                  </a:lnTo>
                  <a:lnTo>
                    <a:pt x="7" y="796"/>
                  </a:lnTo>
                  <a:lnTo>
                    <a:pt x="3" y="737"/>
                  </a:lnTo>
                  <a:lnTo>
                    <a:pt x="1" y="673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1" y="543"/>
                  </a:lnTo>
                  <a:lnTo>
                    <a:pt x="3" y="479"/>
                  </a:lnTo>
                  <a:lnTo>
                    <a:pt x="7" y="420"/>
                  </a:lnTo>
                  <a:lnTo>
                    <a:pt x="9" y="391"/>
                  </a:lnTo>
                  <a:lnTo>
                    <a:pt x="13" y="363"/>
                  </a:lnTo>
                  <a:lnTo>
                    <a:pt x="16" y="335"/>
                  </a:lnTo>
                  <a:lnTo>
                    <a:pt x="22" y="309"/>
                  </a:lnTo>
                  <a:lnTo>
                    <a:pt x="27" y="283"/>
                  </a:lnTo>
                  <a:lnTo>
                    <a:pt x="34" y="259"/>
                  </a:lnTo>
                  <a:lnTo>
                    <a:pt x="41" y="236"/>
                  </a:lnTo>
                  <a:lnTo>
                    <a:pt x="47" y="212"/>
                  </a:lnTo>
                  <a:lnTo>
                    <a:pt x="57" y="191"/>
                  </a:lnTo>
                  <a:lnTo>
                    <a:pt x="67" y="171"/>
                  </a:lnTo>
                  <a:lnTo>
                    <a:pt x="78" y="151"/>
                  </a:lnTo>
                  <a:lnTo>
                    <a:pt x="89" y="132"/>
                  </a:lnTo>
                  <a:lnTo>
                    <a:pt x="103" y="115"/>
                  </a:lnTo>
                  <a:lnTo>
                    <a:pt x="117" y="99"/>
                  </a:lnTo>
                  <a:lnTo>
                    <a:pt x="132" y="82"/>
                  </a:lnTo>
                  <a:lnTo>
                    <a:pt x="150" y="68"/>
                  </a:lnTo>
                  <a:lnTo>
                    <a:pt x="168" y="56"/>
                  </a:lnTo>
                  <a:lnTo>
                    <a:pt x="187" y="44"/>
                  </a:lnTo>
                  <a:lnTo>
                    <a:pt x="208" y="34"/>
                  </a:lnTo>
                  <a:lnTo>
                    <a:pt x="231" y="26"/>
                  </a:lnTo>
                  <a:lnTo>
                    <a:pt x="254" y="17"/>
                  </a:lnTo>
                  <a:lnTo>
                    <a:pt x="279" y="10"/>
                  </a:lnTo>
                  <a:lnTo>
                    <a:pt x="307" y="6"/>
                  </a:lnTo>
                  <a:lnTo>
                    <a:pt x="336" y="2"/>
                  </a:lnTo>
                  <a:lnTo>
                    <a:pt x="366" y="0"/>
                  </a:lnTo>
                  <a:lnTo>
                    <a:pt x="399" y="0"/>
                  </a:lnTo>
                  <a:lnTo>
                    <a:pt x="399" y="0"/>
                  </a:lnTo>
                  <a:close/>
                  <a:moveTo>
                    <a:pt x="399" y="1043"/>
                  </a:moveTo>
                  <a:lnTo>
                    <a:pt x="399" y="1043"/>
                  </a:lnTo>
                  <a:lnTo>
                    <a:pt x="412" y="1042"/>
                  </a:lnTo>
                  <a:lnTo>
                    <a:pt x="423" y="1041"/>
                  </a:lnTo>
                  <a:lnTo>
                    <a:pt x="435" y="1040"/>
                  </a:lnTo>
                  <a:lnTo>
                    <a:pt x="445" y="1037"/>
                  </a:lnTo>
                  <a:lnTo>
                    <a:pt x="456" y="1034"/>
                  </a:lnTo>
                  <a:lnTo>
                    <a:pt x="465" y="1029"/>
                  </a:lnTo>
                  <a:lnTo>
                    <a:pt x="474" y="1025"/>
                  </a:lnTo>
                  <a:lnTo>
                    <a:pt x="482" y="1019"/>
                  </a:lnTo>
                  <a:lnTo>
                    <a:pt x="491" y="1013"/>
                  </a:lnTo>
                  <a:lnTo>
                    <a:pt x="499" y="1005"/>
                  </a:lnTo>
                  <a:lnTo>
                    <a:pt x="504" y="997"/>
                  </a:lnTo>
                  <a:lnTo>
                    <a:pt x="511" y="989"/>
                  </a:lnTo>
                  <a:lnTo>
                    <a:pt x="517" y="978"/>
                  </a:lnTo>
                  <a:lnTo>
                    <a:pt x="523" y="968"/>
                  </a:lnTo>
                  <a:lnTo>
                    <a:pt x="528" y="956"/>
                  </a:lnTo>
                  <a:lnTo>
                    <a:pt x="532" y="943"/>
                  </a:lnTo>
                  <a:lnTo>
                    <a:pt x="540" y="915"/>
                  </a:lnTo>
                  <a:lnTo>
                    <a:pt x="546" y="884"/>
                  </a:lnTo>
                  <a:lnTo>
                    <a:pt x="552" y="848"/>
                  </a:lnTo>
                  <a:lnTo>
                    <a:pt x="556" y="809"/>
                  </a:lnTo>
                  <a:lnTo>
                    <a:pt x="558" y="765"/>
                  </a:lnTo>
                  <a:lnTo>
                    <a:pt x="560" y="717"/>
                  </a:lnTo>
                  <a:lnTo>
                    <a:pt x="561" y="665"/>
                  </a:lnTo>
                  <a:lnTo>
                    <a:pt x="561" y="608"/>
                  </a:lnTo>
                  <a:lnTo>
                    <a:pt x="561" y="608"/>
                  </a:lnTo>
                  <a:lnTo>
                    <a:pt x="561" y="551"/>
                  </a:lnTo>
                  <a:lnTo>
                    <a:pt x="560" y="499"/>
                  </a:lnTo>
                  <a:lnTo>
                    <a:pt x="558" y="451"/>
                  </a:lnTo>
                  <a:lnTo>
                    <a:pt x="556" y="408"/>
                  </a:lnTo>
                  <a:lnTo>
                    <a:pt x="552" y="368"/>
                  </a:lnTo>
                  <a:lnTo>
                    <a:pt x="546" y="333"/>
                  </a:lnTo>
                  <a:lnTo>
                    <a:pt x="540" y="301"/>
                  </a:lnTo>
                  <a:lnTo>
                    <a:pt x="532" y="273"/>
                  </a:lnTo>
                  <a:lnTo>
                    <a:pt x="528" y="261"/>
                  </a:lnTo>
                  <a:lnTo>
                    <a:pt x="523" y="249"/>
                  </a:lnTo>
                  <a:lnTo>
                    <a:pt x="517" y="238"/>
                  </a:lnTo>
                  <a:lnTo>
                    <a:pt x="511" y="229"/>
                  </a:lnTo>
                  <a:lnTo>
                    <a:pt x="504" y="219"/>
                  </a:lnTo>
                  <a:lnTo>
                    <a:pt x="499" y="211"/>
                  </a:lnTo>
                  <a:lnTo>
                    <a:pt x="491" y="204"/>
                  </a:lnTo>
                  <a:lnTo>
                    <a:pt x="482" y="197"/>
                  </a:lnTo>
                  <a:lnTo>
                    <a:pt x="474" y="191"/>
                  </a:lnTo>
                  <a:lnTo>
                    <a:pt x="465" y="187"/>
                  </a:lnTo>
                  <a:lnTo>
                    <a:pt x="456" y="182"/>
                  </a:lnTo>
                  <a:lnTo>
                    <a:pt x="445" y="179"/>
                  </a:lnTo>
                  <a:lnTo>
                    <a:pt x="435" y="176"/>
                  </a:lnTo>
                  <a:lnTo>
                    <a:pt x="423" y="175"/>
                  </a:lnTo>
                  <a:lnTo>
                    <a:pt x="412" y="174"/>
                  </a:lnTo>
                  <a:lnTo>
                    <a:pt x="399" y="173"/>
                  </a:lnTo>
                  <a:lnTo>
                    <a:pt x="399" y="173"/>
                  </a:lnTo>
                  <a:lnTo>
                    <a:pt x="386" y="174"/>
                  </a:lnTo>
                  <a:lnTo>
                    <a:pt x="373" y="175"/>
                  </a:lnTo>
                  <a:lnTo>
                    <a:pt x="363" y="176"/>
                  </a:lnTo>
                  <a:lnTo>
                    <a:pt x="351" y="179"/>
                  </a:lnTo>
                  <a:lnTo>
                    <a:pt x="342" y="182"/>
                  </a:lnTo>
                  <a:lnTo>
                    <a:pt x="332" y="187"/>
                  </a:lnTo>
                  <a:lnTo>
                    <a:pt x="324" y="191"/>
                  </a:lnTo>
                  <a:lnTo>
                    <a:pt x="314" y="197"/>
                  </a:lnTo>
                  <a:lnTo>
                    <a:pt x="307" y="204"/>
                  </a:lnTo>
                  <a:lnTo>
                    <a:pt x="299" y="211"/>
                  </a:lnTo>
                  <a:lnTo>
                    <a:pt x="292" y="219"/>
                  </a:lnTo>
                  <a:lnTo>
                    <a:pt x="286" y="229"/>
                  </a:lnTo>
                  <a:lnTo>
                    <a:pt x="281" y="238"/>
                  </a:lnTo>
                  <a:lnTo>
                    <a:pt x="275" y="249"/>
                  </a:lnTo>
                  <a:lnTo>
                    <a:pt x="270" y="261"/>
                  </a:lnTo>
                  <a:lnTo>
                    <a:pt x="266" y="273"/>
                  </a:lnTo>
                  <a:lnTo>
                    <a:pt x="257" y="301"/>
                  </a:lnTo>
                  <a:lnTo>
                    <a:pt x="252" y="333"/>
                  </a:lnTo>
                  <a:lnTo>
                    <a:pt x="246" y="368"/>
                  </a:lnTo>
                  <a:lnTo>
                    <a:pt x="242" y="408"/>
                  </a:lnTo>
                  <a:lnTo>
                    <a:pt x="240" y="451"/>
                  </a:lnTo>
                  <a:lnTo>
                    <a:pt x="238" y="499"/>
                  </a:lnTo>
                  <a:lnTo>
                    <a:pt x="237" y="551"/>
                  </a:lnTo>
                  <a:lnTo>
                    <a:pt x="237" y="608"/>
                  </a:lnTo>
                  <a:lnTo>
                    <a:pt x="237" y="608"/>
                  </a:lnTo>
                  <a:lnTo>
                    <a:pt x="237" y="665"/>
                  </a:lnTo>
                  <a:lnTo>
                    <a:pt x="238" y="717"/>
                  </a:lnTo>
                  <a:lnTo>
                    <a:pt x="240" y="765"/>
                  </a:lnTo>
                  <a:lnTo>
                    <a:pt x="242" y="809"/>
                  </a:lnTo>
                  <a:lnTo>
                    <a:pt x="246" y="848"/>
                  </a:lnTo>
                  <a:lnTo>
                    <a:pt x="252" y="884"/>
                  </a:lnTo>
                  <a:lnTo>
                    <a:pt x="257" y="915"/>
                  </a:lnTo>
                  <a:lnTo>
                    <a:pt x="266" y="943"/>
                  </a:lnTo>
                  <a:lnTo>
                    <a:pt x="270" y="956"/>
                  </a:lnTo>
                  <a:lnTo>
                    <a:pt x="275" y="968"/>
                  </a:lnTo>
                  <a:lnTo>
                    <a:pt x="281" y="978"/>
                  </a:lnTo>
                  <a:lnTo>
                    <a:pt x="286" y="989"/>
                  </a:lnTo>
                  <a:lnTo>
                    <a:pt x="292" y="997"/>
                  </a:lnTo>
                  <a:lnTo>
                    <a:pt x="299" y="1005"/>
                  </a:lnTo>
                  <a:lnTo>
                    <a:pt x="307" y="1013"/>
                  </a:lnTo>
                  <a:lnTo>
                    <a:pt x="314" y="1019"/>
                  </a:lnTo>
                  <a:lnTo>
                    <a:pt x="324" y="1025"/>
                  </a:lnTo>
                  <a:lnTo>
                    <a:pt x="332" y="1029"/>
                  </a:lnTo>
                  <a:lnTo>
                    <a:pt x="342" y="1034"/>
                  </a:lnTo>
                  <a:lnTo>
                    <a:pt x="351" y="1037"/>
                  </a:lnTo>
                  <a:lnTo>
                    <a:pt x="363" y="1040"/>
                  </a:lnTo>
                  <a:lnTo>
                    <a:pt x="373" y="1041"/>
                  </a:lnTo>
                  <a:lnTo>
                    <a:pt x="386" y="1042"/>
                  </a:lnTo>
                  <a:lnTo>
                    <a:pt x="399" y="1043"/>
                  </a:lnTo>
                  <a:lnTo>
                    <a:pt x="399" y="10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5710238" y="2339975"/>
              <a:ext cx="296863" cy="473075"/>
            </a:xfrm>
            <a:custGeom>
              <a:avLst/>
              <a:gdLst>
                <a:gd name="T0" fmla="*/ 235 w 747"/>
                <a:gd name="T1" fmla="*/ 817 h 1194"/>
                <a:gd name="T2" fmla="*/ 235 w 747"/>
                <a:gd name="T3" fmla="*/ 839 h 1194"/>
                <a:gd name="T4" fmla="*/ 239 w 747"/>
                <a:gd name="T5" fmla="*/ 880 h 1194"/>
                <a:gd name="T6" fmla="*/ 246 w 747"/>
                <a:gd name="T7" fmla="*/ 916 h 1194"/>
                <a:gd name="T8" fmla="*/ 256 w 747"/>
                <a:gd name="T9" fmla="*/ 948 h 1194"/>
                <a:gd name="T10" fmla="*/ 271 w 747"/>
                <a:gd name="T11" fmla="*/ 976 h 1194"/>
                <a:gd name="T12" fmla="*/ 292 w 747"/>
                <a:gd name="T13" fmla="*/ 997 h 1194"/>
                <a:gd name="T14" fmla="*/ 320 w 747"/>
                <a:gd name="T15" fmla="*/ 1012 h 1194"/>
                <a:gd name="T16" fmla="*/ 354 w 747"/>
                <a:gd name="T17" fmla="*/ 1020 h 1194"/>
                <a:gd name="T18" fmla="*/ 374 w 747"/>
                <a:gd name="T19" fmla="*/ 1021 h 1194"/>
                <a:gd name="T20" fmla="*/ 411 w 747"/>
                <a:gd name="T21" fmla="*/ 1016 h 1194"/>
                <a:gd name="T22" fmla="*/ 441 w 747"/>
                <a:gd name="T23" fmla="*/ 1005 h 1194"/>
                <a:gd name="T24" fmla="*/ 465 w 747"/>
                <a:gd name="T25" fmla="*/ 987 h 1194"/>
                <a:gd name="T26" fmla="*/ 484 w 747"/>
                <a:gd name="T27" fmla="*/ 963 h 1194"/>
                <a:gd name="T28" fmla="*/ 496 w 747"/>
                <a:gd name="T29" fmla="*/ 933 h 1194"/>
                <a:gd name="T30" fmla="*/ 505 w 747"/>
                <a:gd name="T31" fmla="*/ 898 h 1194"/>
                <a:gd name="T32" fmla="*/ 509 w 747"/>
                <a:gd name="T33" fmla="*/ 860 h 1194"/>
                <a:gd name="T34" fmla="*/ 512 w 747"/>
                <a:gd name="T35" fmla="*/ 817 h 1194"/>
                <a:gd name="T36" fmla="*/ 747 w 747"/>
                <a:gd name="T37" fmla="*/ 0 h 1194"/>
                <a:gd name="T38" fmla="*/ 747 w 747"/>
                <a:gd name="T39" fmla="*/ 817 h 1194"/>
                <a:gd name="T40" fmla="*/ 745 w 747"/>
                <a:gd name="T41" fmla="*/ 870 h 1194"/>
                <a:gd name="T42" fmla="*/ 739 w 747"/>
                <a:gd name="T43" fmla="*/ 919 h 1194"/>
                <a:gd name="T44" fmla="*/ 730 w 747"/>
                <a:gd name="T45" fmla="*/ 963 h 1194"/>
                <a:gd name="T46" fmla="*/ 716 w 747"/>
                <a:gd name="T47" fmla="*/ 1003 h 1194"/>
                <a:gd name="T48" fmla="*/ 699 w 747"/>
                <a:gd name="T49" fmla="*/ 1037 h 1194"/>
                <a:gd name="T50" fmla="*/ 680 w 747"/>
                <a:gd name="T51" fmla="*/ 1068 h 1194"/>
                <a:gd name="T52" fmla="*/ 658 w 747"/>
                <a:gd name="T53" fmla="*/ 1094 h 1194"/>
                <a:gd name="T54" fmla="*/ 632 w 747"/>
                <a:gd name="T55" fmla="*/ 1117 h 1194"/>
                <a:gd name="T56" fmla="*/ 605 w 747"/>
                <a:gd name="T57" fmla="*/ 1137 h 1194"/>
                <a:gd name="T58" fmla="*/ 576 w 747"/>
                <a:gd name="T59" fmla="*/ 1153 h 1194"/>
                <a:gd name="T60" fmla="*/ 545 w 747"/>
                <a:gd name="T61" fmla="*/ 1167 h 1194"/>
                <a:gd name="T62" fmla="*/ 513 w 747"/>
                <a:gd name="T63" fmla="*/ 1178 h 1194"/>
                <a:gd name="T64" fmla="*/ 479 w 747"/>
                <a:gd name="T65" fmla="*/ 1186 h 1194"/>
                <a:gd name="T66" fmla="*/ 409 w 747"/>
                <a:gd name="T67" fmla="*/ 1194 h 1194"/>
                <a:gd name="T68" fmla="*/ 374 w 747"/>
                <a:gd name="T69" fmla="*/ 1194 h 1194"/>
                <a:gd name="T70" fmla="*/ 303 w 747"/>
                <a:gd name="T71" fmla="*/ 1192 h 1194"/>
                <a:gd name="T72" fmla="*/ 234 w 747"/>
                <a:gd name="T73" fmla="*/ 1180 h 1194"/>
                <a:gd name="T74" fmla="*/ 202 w 747"/>
                <a:gd name="T75" fmla="*/ 1170 h 1194"/>
                <a:gd name="T76" fmla="*/ 171 w 747"/>
                <a:gd name="T77" fmla="*/ 1158 h 1194"/>
                <a:gd name="T78" fmla="*/ 142 w 747"/>
                <a:gd name="T79" fmla="*/ 1142 h 1194"/>
                <a:gd name="T80" fmla="*/ 115 w 747"/>
                <a:gd name="T81" fmla="*/ 1123 h 1194"/>
                <a:gd name="T82" fmla="*/ 89 w 747"/>
                <a:gd name="T83" fmla="*/ 1101 h 1194"/>
                <a:gd name="T84" fmla="*/ 67 w 747"/>
                <a:gd name="T85" fmla="*/ 1074 h 1194"/>
                <a:gd name="T86" fmla="*/ 48 w 747"/>
                <a:gd name="T87" fmla="*/ 1043 h 1194"/>
                <a:gd name="T88" fmla="*/ 31 w 747"/>
                <a:gd name="T89" fmla="*/ 1008 h 1194"/>
                <a:gd name="T90" fmla="*/ 17 w 747"/>
                <a:gd name="T91" fmla="*/ 969 h 1194"/>
                <a:gd name="T92" fmla="*/ 8 w 747"/>
                <a:gd name="T93" fmla="*/ 924 h 1194"/>
                <a:gd name="T94" fmla="*/ 1 w 747"/>
                <a:gd name="T95" fmla="*/ 873 h 1194"/>
                <a:gd name="T96" fmla="*/ 0 w 747"/>
                <a:gd name="T97" fmla="*/ 817 h 1194"/>
                <a:gd name="T98" fmla="*/ 235 w 747"/>
                <a:gd name="T9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7" h="1194">
                  <a:moveTo>
                    <a:pt x="235" y="0"/>
                  </a:moveTo>
                  <a:lnTo>
                    <a:pt x="235" y="817"/>
                  </a:lnTo>
                  <a:lnTo>
                    <a:pt x="235" y="817"/>
                  </a:lnTo>
                  <a:lnTo>
                    <a:pt x="235" y="839"/>
                  </a:lnTo>
                  <a:lnTo>
                    <a:pt x="237" y="860"/>
                  </a:lnTo>
                  <a:lnTo>
                    <a:pt x="239" y="880"/>
                  </a:lnTo>
                  <a:lnTo>
                    <a:pt x="241" y="898"/>
                  </a:lnTo>
                  <a:lnTo>
                    <a:pt x="246" y="916"/>
                  </a:lnTo>
                  <a:lnTo>
                    <a:pt x="251" y="933"/>
                  </a:lnTo>
                  <a:lnTo>
                    <a:pt x="256" y="948"/>
                  </a:lnTo>
                  <a:lnTo>
                    <a:pt x="263" y="963"/>
                  </a:lnTo>
                  <a:lnTo>
                    <a:pt x="271" y="976"/>
                  </a:lnTo>
                  <a:lnTo>
                    <a:pt x="282" y="987"/>
                  </a:lnTo>
                  <a:lnTo>
                    <a:pt x="292" y="997"/>
                  </a:lnTo>
                  <a:lnTo>
                    <a:pt x="305" y="1005"/>
                  </a:lnTo>
                  <a:lnTo>
                    <a:pt x="320" y="1012"/>
                  </a:lnTo>
                  <a:lnTo>
                    <a:pt x="336" y="1016"/>
                  </a:lnTo>
                  <a:lnTo>
                    <a:pt x="354" y="1020"/>
                  </a:lnTo>
                  <a:lnTo>
                    <a:pt x="374" y="1021"/>
                  </a:lnTo>
                  <a:lnTo>
                    <a:pt x="374" y="1021"/>
                  </a:lnTo>
                  <a:lnTo>
                    <a:pt x="393" y="1020"/>
                  </a:lnTo>
                  <a:lnTo>
                    <a:pt x="411" y="1016"/>
                  </a:lnTo>
                  <a:lnTo>
                    <a:pt x="427" y="1012"/>
                  </a:lnTo>
                  <a:lnTo>
                    <a:pt x="441" y="1005"/>
                  </a:lnTo>
                  <a:lnTo>
                    <a:pt x="454" y="997"/>
                  </a:lnTo>
                  <a:lnTo>
                    <a:pt x="465" y="987"/>
                  </a:lnTo>
                  <a:lnTo>
                    <a:pt x="476" y="976"/>
                  </a:lnTo>
                  <a:lnTo>
                    <a:pt x="484" y="963"/>
                  </a:lnTo>
                  <a:lnTo>
                    <a:pt x="491" y="948"/>
                  </a:lnTo>
                  <a:lnTo>
                    <a:pt x="496" y="933"/>
                  </a:lnTo>
                  <a:lnTo>
                    <a:pt x="501" y="916"/>
                  </a:lnTo>
                  <a:lnTo>
                    <a:pt x="505" y="898"/>
                  </a:lnTo>
                  <a:lnTo>
                    <a:pt x="508" y="880"/>
                  </a:lnTo>
                  <a:lnTo>
                    <a:pt x="509" y="860"/>
                  </a:lnTo>
                  <a:lnTo>
                    <a:pt x="510" y="839"/>
                  </a:lnTo>
                  <a:lnTo>
                    <a:pt x="512" y="817"/>
                  </a:lnTo>
                  <a:lnTo>
                    <a:pt x="512" y="0"/>
                  </a:lnTo>
                  <a:lnTo>
                    <a:pt x="747" y="0"/>
                  </a:lnTo>
                  <a:lnTo>
                    <a:pt x="747" y="817"/>
                  </a:lnTo>
                  <a:lnTo>
                    <a:pt x="747" y="817"/>
                  </a:lnTo>
                  <a:lnTo>
                    <a:pt x="747" y="845"/>
                  </a:lnTo>
                  <a:lnTo>
                    <a:pt x="745" y="870"/>
                  </a:lnTo>
                  <a:lnTo>
                    <a:pt x="742" y="896"/>
                  </a:lnTo>
                  <a:lnTo>
                    <a:pt x="739" y="919"/>
                  </a:lnTo>
                  <a:lnTo>
                    <a:pt x="734" y="942"/>
                  </a:lnTo>
                  <a:lnTo>
                    <a:pt x="730" y="963"/>
                  </a:lnTo>
                  <a:lnTo>
                    <a:pt x="723" y="983"/>
                  </a:lnTo>
                  <a:lnTo>
                    <a:pt x="716" y="1003"/>
                  </a:lnTo>
                  <a:lnTo>
                    <a:pt x="708" y="1020"/>
                  </a:lnTo>
                  <a:lnTo>
                    <a:pt x="699" y="1037"/>
                  </a:lnTo>
                  <a:lnTo>
                    <a:pt x="690" y="1052"/>
                  </a:lnTo>
                  <a:lnTo>
                    <a:pt x="680" y="1068"/>
                  </a:lnTo>
                  <a:lnTo>
                    <a:pt x="669" y="1081"/>
                  </a:lnTo>
                  <a:lnTo>
                    <a:pt x="658" y="1094"/>
                  </a:lnTo>
                  <a:lnTo>
                    <a:pt x="645" y="1107"/>
                  </a:lnTo>
                  <a:lnTo>
                    <a:pt x="632" y="1117"/>
                  </a:lnTo>
                  <a:lnTo>
                    <a:pt x="619" y="1128"/>
                  </a:lnTo>
                  <a:lnTo>
                    <a:pt x="605" y="1137"/>
                  </a:lnTo>
                  <a:lnTo>
                    <a:pt x="590" y="1146"/>
                  </a:lnTo>
                  <a:lnTo>
                    <a:pt x="576" y="1153"/>
                  </a:lnTo>
                  <a:lnTo>
                    <a:pt x="560" y="1160"/>
                  </a:lnTo>
                  <a:lnTo>
                    <a:pt x="545" y="1167"/>
                  </a:lnTo>
                  <a:lnTo>
                    <a:pt x="529" y="1173"/>
                  </a:lnTo>
                  <a:lnTo>
                    <a:pt x="513" y="1178"/>
                  </a:lnTo>
                  <a:lnTo>
                    <a:pt x="496" y="1181"/>
                  </a:lnTo>
                  <a:lnTo>
                    <a:pt x="479" y="1186"/>
                  </a:lnTo>
                  <a:lnTo>
                    <a:pt x="444" y="1191"/>
                  </a:lnTo>
                  <a:lnTo>
                    <a:pt x="409" y="1194"/>
                  </a:lnTo>
                  <a:lnTo>
                    <a:pt x="374" y="1194"/>
                  </a:lnTo>
                  <a:lnTo>
                    <a:pt x="374" y="1194"/>
                  </a:lnTo>
                  <a:lnTo>
                    <a:pt x="338" y="1194"/>
                  </a:lnTo>
                  <a:lnTo>
                    <a:pt x="303" y="1192"/>
                  </a:lnTo>
                  <a:lnTo>
                    <a:pt x="268" y="1187"/>
                  </a:lnTo>
                  <a:lnTo>
                    <a:pt x="234" y="1180"/>
                  </a:lnTo>
                  <a:lnTo>
                    <a:pt x="218" y="1175"/>
                  </a:lnTo>
                  <a:lnTo>
                    <a:pt x="202" y="1170"/>
                  </a:lnTo>
                  <a:lnTo>
                    <a:pt x="186" y="1164"/>
                  </a:lnTo>
                  <a:lnTo>
                    <a:pt x="171" y="1158"/>
                  </a:lnTo>
                  <a:lnTo>
                    <a:pt x="155" y="1150"/>
                  </a:lnTo>
                  <a:lnTo>
                    <a:pt x="142" y="1142"/>
                  </a:lnTo>
                  <a:lnTo>
                    <a:pt x="128" y="1134"/>
                  </a:lnTo>
                  <a:lnTo>
                    <a:pt x="115" y="1123"/>
                  </a:lnTo>
                  <a:lnTo>
                    <a:pt x="102" y="1113"/>
                  </a:lnTo>
                  <a:lnTo>
                    <a:pt x="89" y="1101"/>
                  </a:lnTo>
                  <a:lnTo>
                    <a:pt x="78" y="1088"/>
                  </a:lnTo>
                  <a:lnTo>
                    <a:pt x="67" y="1074"/>
                  </a:lnTo>
                  <a:lnTo>
                    <a:pt x="57" y="1059"/>
                  </a:lnTo>
                  <a:lnTo>
                    <a:pt x="48" y="1043"/>
                  </a:lnTo>
                  <a:lnTo>
                    <a:pt x="39" y="1027"/>
                  </a:lnTo>
                  <a:lnTo>
                    <a:pt x="31" y="1008"/>
                  </a:lnTo>
                  <a:lnTo>
                    <a:pt x="24" y="989"/>
                  </a:lnTo>
                  <a:lnTo>
                    <a:pt x="17" y="969"/>
                  </a:lnTo>
                  <a:lnTo>
                    <a:pt x="13" y="947"/>
                  </a:lnTo>
                  <a:lnTo>
                    <a:pt x="8" y="924"/>
                  </a:lnTo>
                  <a:lnTo>
                    <a:pt x="5" y="899"/>
                  </a:lnTo>
                  <a:lnTo>
                    <a:pt x="1" y="873"/>
                  </a:lnTo>
                  <a:lnTo>
                    <a:pt x="0" y="846"/>
                  </a:lnTo>
                  <a:lnTo>
                    <a:pt x="0" y="817"/>
                  </a:lnTo>
                  <a:lnTo>
                    <a:pt x="0" y="0"/>
                  </a:lnTo>
                  <a:lnTo>
                    <a:pt x="2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6653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41300" y="472001"/>
            <a:ext cx="11711517" cy="58927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0"/>
          </p:nvPr>
        </p:nvSpPr>
        <p:spPr>
          <a:xfrm>
            <a:off x="241302" y="187331"/>
            <a:ext cx="11480801" cy="2667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3513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Diapositive think-cell" r:id="rId4" imgW="216" imgH="216" progId="TCLayout.ActiveDocument.1">
                  <p:embed/>
                </p:oleObj>
              </mc:Choice>
              <mc:Fallback>
                <p:oleObj name="Diapositive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41300" y="472001"/>
            <a:ext cx="11711517" cy="58927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0"/>
          </p:nvPr>
        </p:nvSpPr>
        <p:spPr>
          <a:xfrm>
            <a:off x="241302" y="187331"/>
            <a:ext cx="11480801" cy="2667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 cap="all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47327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B665-917D-4AE5-BB3D-75669F3336A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C545A-8BFB-4F55-8555-89BFAF94AE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0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1774827" y="6290985"/>
            <a:ext cx="336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en-US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 BUSINESS UNIT</a:t>
            </a:r>
            <a:endParaRPr lang="en-US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5144351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5239809" y="6290985"/>
            <a:ext cx="120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5</a:t>
            </a:r>
            <a:r>
              <a:rPr lang="fr-FR" sz="800" cap="all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fr-FR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Connecteur droit 122"/>
          <p:cNvCxnSpPr/>
          <p:nvPr/>
        </p:nvCxnSpPr>
        <p:spPr>
          <a:xfrm>
            <a:off x="1689100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9331600" y="6272560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458857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554315" y="6290985"/>
            <a:ext cx="1996127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OF GROUPE RENAULT</a:t>
            </a:r>
          </a:p>
        </p:txBody>
      </p:sp>
      <p:grpSp>
        <p:nvGrpSpPr>
          <p:cNvPr id="13" name="Groupe 12"/>
          <p:cNvGrpSpPr>
            <a:grpSpLocks noChangeAspect="1"/>
          </p:cNvGrpSpPr>
          <p:nvPr userDrawn="1"/>
        </p:nvGrpSpPr>
        <p:grpSpPr>
          <a:xfrm>
            <a:off x="9798040" y="6272685"/>
            <a:ext cx="2160000" cy="225884"/>
            <a:chOff x="7712075" y="4803775"/>
            <a:chExt cx="1214438" cy="127001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t="32199" r="16645" b="31287"/>
          <a:stretch/>
        </p:blipFill>
        <p:spPr>
          <a:xfrm>
            <a:off x="355492" y="6216188"/>
            <a:ext cx="536101" cy="3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6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891" indent="-342891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67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067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9">
          <p15:clr>
            <a:srgbClr val="F26B43"/>
          </p15:clr>
        </p15:guide>
        <p15:guide id="2" pos="5420">
          <p15:clr>
            <a:srgbClr val="F26B43"/>
          </p15:clr>
        </p15:guide>
        <p15:guide id="3" pos="5647">
          <p15:clr>
            <a:srgbClr val="F26B43"/>
          </p15:clr>
        </p15:guide>
        <p15:guide id="4" orient="horz" pos="114">
          <p15:clr>
            <a:srgbClr val="F26B43"/>
          </p15:clr>
        </p15:guide>
        <p15:guide id="5" orient="horz" pos="228">
          <p15:clr>
            <a:srgbClr val="F26B43"/>
          </p15:clr>
        </p15:guide>
        <p15:guide id="6" orient="horz" pos="2787">
          <p15:clr>
            <a:srgbClr val="F26B43"/>
          </p15:clr>
        </p15:guide>
        <p15:guide id="7" pos="2909">
          <p15:clr>
            <a:srgbClr val="F26B43"/>
          </p15:clr>
        </p15:guide>
        <p15:guide id="8" pos="2850">
          <p15:clr>
            <a:srgbClr val="F26B43"/>
          </p15:clr>
        </p15:guide>
        <p15:guide id="9" pos="113">
          <p15:clr>
            <a:srgbClr val="F26B43"/>
          </p15:clr>
        </p15:guide>
        <p15:guide id="10" pos="340">
          <p15:clr>
            <a:srgbClr val="F26B43"/>
          </p15:clr>
        </p15:guide>
        <p15:guide id="11" pos="1457">
          <p15:clr>
            <a:srgbClr val="F26B43"/>
          </p15:clr>
        </p15:guide>
        <p15:guide id="12" pos="1511">
          <p15:clr>
            <a:srgbClr val="F26B43"/>
          </p15:clr>
        </p15:guide>
        <p15:guide id="13" pos="4250">
          <p15:clr>
            <a:srgbClr val="F26B43"/>
          </p15:clr>
        </p15:guide>
        <p15:guide id="14" pos="4304">
          <p15:clr>
            <a:srgbClr val="F26B43"/>
          </p15:clr>
        </p15:guide>
        <p15:guide id="15" orient="horz" pos="342">
          <p15:clr>
            <a:srgbClr val="F26B43"/>
          </p15:clr>
        </p15:guide>
        <p15:guide id="16" orient="horz" pos="456">
          <p15:clr>
            <a:srgbClr val="F26B43"/>
          </p15:clr>
        </p15:guide>
        <p15:guide id="17" orient="horz" pos="569">
          <p15:clr>
            <a:srgbClr val="F26B43"/>
          </p15:clr>
        </p15:guide>
        <p15:guide id="18" pos="1919">
          <p15:clr>
            <a:srgbClr val="F26B43"/>
          </p15:clr>
        </p15:guide>
        <p15:guide id="19" pos="1976">
          <p15:clr>
            <a:srgbClr val="F26B43"/>
          </p15:clr>
        </p15:guide>
        <p15:guide id="20" pos="3783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165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1774827" y="6290985"/>
            <a:ext cx="336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en-US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 BUSINESS UNIT</a:t>
            </a:r>
            <a:endParaRPr lang="en-US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5144351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5239809" y="6290985"/>
            <a:ext cx="120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5</a:t>
            </a:r>
            <a:r>
              <a:rPr lang="fr-FR" sz="800" cap="all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fr-FR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Connecteur droit 122"/>
          <p:cNvCxnSpPr/>
          <p:nvPr/>
        </p:nvCxnSpPr>
        <p:spPr>
          <a:xfrm>
            <a:off x="1689100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9331600" y="6272560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458857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554315" y="6290985"/>
            <a:ext cx="1996127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OF GROUPE RENAULT</a:t>
            </a:r>
          </a:p>
        </p:txBody>
      </p:sp>
      <p:grpSp>
        <p:nvGrpSpPr>
          <p:cNvPr id="13" name="Groupe 12"/>
          <p:cNvGrpSpPr>
            <a:grpSpLocks noChangeAspect="1"/>
          </p:cNvGrpSpPr>
          <p:nvPr userDrawn="1"/>
        </p:nvGrpSpPr>
        <p:grpSpPr>
          <a:xfrm>
            <a:off x="9798040" y="6272685"/>
            <a:ext cx="2160000" cy="225884"/>
            <a:chOff x="7712075" y="4803775"/>
            <a:chExt cx="1214438" cy="127001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t="32199" r="16645" b="31287"/>
          <a:stretch/>
        </p:blipFill>
        <p:spPr>
          <a:xfrm>
            <a:off x="355492" y="6216188"/>
            <a:ext cx="536101" cy="3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891" indent="-342891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67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067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9">
          <p15:clr>
            <a:srgbClr val="F26B43"/>
          </p15:clr>
        </p15:guide>
        <p15:guide id="2" pos="5420">
          <p15:clr>
            <a:srgbClr val="F26B43"/>
          </p15:clr>
        </p15:guide>
        <p15:guide id="3" pos="5647">
          <p15:clr>
            <a:srgbClr val="F26B43"/>
          </p15:clr>
        </p15:guide>
        <p15:guide id="4" orient="horz" pos="114">
          <p15:clr>
            <a:srgbClr val="F26B43"/>
          </p15:clr>
        </p15:guide>
        <p15:guide id="5" orient="horz" pos="228">
          <p15:clr>
            <a:srgbClr val="F26B43"/>
          </p15:clr>
        </p15:guide>
        <p15:guide id="6" orient="horz" pos="2787">
          <p15:clr>
            <a:srgbClr val="F26B43"/>
          </p15:clr>
        </p15:guide>
        <p15:guide id="7" pos="2909">
          <p15:clr>
            <a:srgbClr val="F26B43"/>
          </p15:clr>
        </p15:guide>
        <p15:guide id="8" pos="2850">
          <p15:clr>
            <a:srgbClr val="F26B43"/>
          </p15:clr>
        </p15:guide>
        <p15:guide id="9" pos="113">
          <p15:clr>
            <a:srgbClr val="F26B43"/>
          </p15:clr>
        </p15:guide>
        <p15:guide id="10" pos="340">
          <p15:clr>
            <a:srgbClr val="F26B43"/>
          </p15:clr>
        </p15:guide>
        <p15:guide id="11" pos="1457">
          <p15:clr>
            <a:srgbClr val="F26B43"/>
          </p15:clr>
        </p15:guide>
        <p15:guide id="12" pos="1511">
          <p15:clr>
            <a:srgbClr val="F26B43"/>
          </p15:clr>
        </p15:guide>
        <p15:guide id="13" pos="4250">
          <p15:clr>
            <a:srgbClr val="F26B43"/>
          </p15:clr>
        </p15:guide>
        <p15:guide id="14" pos="4304">
          <p15:clr>
            <a:srgbClr val="F26B43"/>
          </p15:clr>
        </p15:guide>
        <p15:guide id="15" orient="horz" pos="342">
          <p15:clr>
            <a:srgbClr val="F26B43"/>
          </p15:clr>
        </p15:guide>
        <p15:guide id="16" orient="horz" pos="456">
          <p15:clr>
            <a:srgbClr val="F26B43"/>
          </p15:clr>
        </p15:guide>
        <p15:guide id="17" orient="horz" pos="569">
          <p15:clr>
            <a:srgbClr val="F26B43"/>
          </p15:clr>
        </p15:guide>
        <p15:guide id="18" pos="1919">
          <p15:clr>
            <a:srgbClr val="F26B43"/>
          </p15:clr>
        </p15:guide>
        <p15:guide id="19" pos="1976">
          <p15:clr>
            <a:srgbClr val="F26B43"/>
          </p15:clr>
        </p15:guide>
        <p15:guide id="20" pos="3783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165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1774827" y="6290985"/>
            <a:ext cx="336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en-US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 BUSINESS UNIT</a:t>
            </a:r>
            <a:endParaRPr lang="en-US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5144351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5239809" y="6290985"/>
            <a:ext cx="120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5</a:t>
            </a:r>
            <a:r>
              <a:rPr lang="fr-FR" sz="800" cap="all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fr-FR" sz="800" cap="all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fr-FR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Connecteur droit 122"/>
          <p:cNvCxnSpPr/>
          <p:nvPr/>
        </p:nvCxnSpPr>
        <p:spPr>
          <a:xfrm>
            <a:off x="1689100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9331600" y="6272560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458857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554315" y="6290985"/>
            <a:ext cx="1996127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OF GROUPE RENAULT</a:t>
            </a:r>
          </a:p>
        </p:txBody>
      </p:sp>
      <p:grpSp>
        <p:nvGrpSpPr>
          <p:cNvPr id="13" name="Groupe 12"/>
          <p:cNvGrpSpPr>
            <a:grpSpLocks noChangeAspect="1"/>
          </p:cNvGrpSpPr>
          <p:nvPr userDrawn="1"/>
        </p:nvGrpSpPr>
        <p:grpSpPr>
          <a:xfrm>
            <a:off x="9798040" y="6272685"/>
            <a:ext cx="2160000" cy="225884"/>
            <a:chOff x="7712075" y="4803775"/>
            <a:chExt cx="1214438" cy="127001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t="32199" r="16645" b="31287"/>
          <a:stretch/>
        </p:blipFill>
        <p:spPr>
          <a:xfrm>
            <a:off x="355492" y="6216188"/>
            <a:ext cx="536101" cy="3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7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716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891" indent="-342891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67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067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9">
          <p15:clr>
            <a:srgbClr val="F26B43"/>
          </p15:clr>
        </p15:guide>
        <p15:guide id="2" pos="5420">
          <p15:clr>
            <a:srgbClr val="F26B43"/>
          </p15:clr>
        </p15:guide>
        <p15:guide id="3" pos="5647">
          <p15:clr>
            <a:srgbClr val="F26B43"/>
          </p15:clr>
        </p15:guide>
        <p15:guide id="4" orient="horz" pos="114">
          <p15:clr>
            <a:srgbClr val="F26B43"/>
          </p15:clr>
        </p15:guide>
        <p15:guide id="5" orient="horz" pos="228">
          <p15:clr>
            <a:srgbClr val="F26B43"/>
          </p15:clr>
        </p15:guide>
        <p15:guide id="6" orient="horz" pos="2787">
          <p15:clr>
            <a:srgbClr val="F26B43"/>
          </p15:clr>
        </p15:guide>
        <p15:guide id="7" pos="2909">
          <p15:clr>
            <a:srgbClr val="F26B43"/>
          </p15:clr>
        </p15:guide>
        <p15:guide id="8" pos="2850">
          <p15:clr>
            <a:srgbClr val="F26B43"/>
          </p15:clr>
        </p15:guide>
        <p15:guide id="9" pos="113">
          <p15:clr>
            <a:srgbClr val="F26B43"/>
          </p15:clr>
        </p15:guide>
        <p15:guide id="10" pos="340">
          <p15:clr>
            <a:srgbClr val="F26B43"/>
          </p15:clr>
        </p15:guide>
        <p15:guide id="11" pos="1457">
          <p15:clr>
            <a:srgbClr val="F26B43"/>
          </p15:clr>
        </p15:guide>
        <p15:guide id="12" pos="1511">
          <p15:clr>
            <a:srgbClr val="F26B43"/>
          </p15:clr>
        </p15:guide>
        <p15:guide id="13" pos="4250">
          <p15:clr>
            <a:srgbClr val="F26B43"/>
          </p15:clr>
        </p15:guide>
        <p15:guide id="14" pos="4304">
          <p15:clr>
            <a:srgbClr val="F26B43"/>
          </p15:clr>
        </p15:guide>
        <p15:guide id="15" orient="horz" pos="342">
          <p15:clr>
            <a:srgbClr val="F26B43"/>
          </p15:clr>
        </p15:guide>
        <p15:guide id="16" orient="horz" pos="456">
          <p15:clr>
            <a:srgbClr val="F26B43"/>
          </p15:clr>
        </p15:guide>
        <p15:guide id="17" orient="horz" pos="569">
          <p15:clr>
            <a:srgbClr val="F26B43"/>
          </p15:clr>
        </p15:guide>
        <p15:guide id="18" pos="1919">
          <p15:clr>
            <a:srgbClr val="F26B43"/>
          </p15:clr>
        </p15:guide>
        <p15:guide id="19" pos="1976">
          <p15:clr>
            <a:srgbClr val="F26B43"/>
          </p15:clr>
        </p15:guide>
        <p15:guide id="20" pos="3783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165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1774827" y="6290985"/>
            <a:ext cx="336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en-US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 BUSINESS UNIT</a:t>
            </a:r>
            <a:endParaRPr lang="en-US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5144351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5239809" y="6290985"/>
            <a:ext cx="120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5</a:t>
            </a:r>
            <a:r>
              <a:rPr lang="fr-FR" sz="800" cap="all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fr-FR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Connecteur droit 122"/>
          <p:cNvCxnSpPr/>
          <p:nvPr/>
        </p:nvCxnSpPr>
        <p:spPr>
          <a:xfrm>
            <a:off x="1689100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9331600" y="6272560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458857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554315" y="6290985"/>
            <a:ext cx="1996127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OF GROUPE RENAULT</a:t>
            </a:r>
          </a:p>
        </p:txBody>
      </p:sp>
      <p:grpSp>
        <p:nvGrpSpPr>
          <p:cNvPr id="13" name="Groupe 12"/>
          <p:cNvGrpSpPr>
            <a:grpSpLocks noChangeAspect="1"/>
          </p:cNvGrpSpPr>
          <p:nvPr userDrawn="1"/>
        </p:nvGrpSpPr>
        <p:grpSpPr>
          <a:xfrm>
            <a:off x="9798040" y="6272685"/>
            <a:ext cx="2160000" cy="225884"/>
            <a:chOff x="7712075" y="4803775"/>
            <a:chExt cx="1214438" cy="127001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t="32199" r="16645" b="31287"/>
          <a:stretch/>
        </p:blipFill>
        <p:spPr>
          <a:xfrm>
            <a:off x="355492" y="6216188"/>
            <a:ext cx="536101" cy="3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4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17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891" indent="-342891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67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067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9">
          <p15:clr>
            <a:srgbClr val="F26B43"/>
          </p15:clr>
        </p15:guide>
        <p15:guide id="2" pos="5420">
          <p15:clr>
            <a:srgbClr val="F26B43"/>
          </p15:clr>
        </p15:guide>
        <p15:guide id="3" pos="5647">
          <p15:clr>
            <a:srgbClr val="F26B43"/>
          </p15:clr>
        </p15:guide>
        <p15:guide id="4" orient="horz" pos="114">
          <p15:clr>
            <a:srgbClr val="F26B43"/>
          </p15:clr>
        </p15:guide>
        <p15:guide id="5" orient="horz" pos="228">
          <p15:clr>
            <a:srgbClr val="F26B43"/>
          </p15:clr>
        </p15:guide>
        <p15:guide id="6" orient="horz" pos="2787">
          <p15:clr>
            <a:srgbClr val="F26B43"/>
          </p15:clr>
        </p15:guide>
        <p15:guide id="7" pos="2909">
          <p15:clr>
            <a:srgbClr val="F26B43"/>
          </p15:clr>
        </p15:guide>
        <p15:guide id="8" pos="2850">
          <p15:clr>
            <a:srgbClr val="F26B43"/>
          </p15:clr>
        </p15:guide>
        <p15:guide id="9" pos="113">
          <p15:clr>
            <a:srgbClr val="F26B43"/>
          </p15:clr>
        </p15:guide>
        <p15:guide id="10" pos="340">
          <p15:clr>
            <a:srgbClr val="F26B43"/>
          </p15:clr>
        </p15:guide>
        <p15:guide id="11" pos="1457">
          <p15:clr>
            <a:srgbClr val="F26B43"/>
          </p15:clr>
        </p15:guide>
        <p15:guide id="12" pos="1511">
          <p15:clr>
            <a:srgbClr val="F26B43"/>
          </p15:clr>
        </p15:guide>
        <p15:guide id="13" pos="4250">
          <p15:clr>
            <a:srgbClr val="F26B43"/>
          </p15:clr>
        </p15:guide>
        <p15:guide id="14" pos="4304">
          <p15:clr>
            <a:srgbClr val="F26B43"/>
          </p15:clr>
        </p15:guide>
        <p15:guide id="15" orient="horz" pos="342">
          <p15:clr>
            <a:srgbClr val="F26B43"/>
          </p15:clr>
        </p15:guide>
        <p15:guide id="16" orient="horz" pos="456">
          <p15:clr>
            <a:srgbClr val="F26B43"/>
          </p15:clr>
        </p15:guide>
        <p15:guide id="17" orient="horz" pos="569">
          <p15:clr>
            <a:srgbClr val="F26B43"/>
          </p15:clr>
        </p15:guide>
        <p15:guide id="18" pos="1919">
          <p15:clr>
            <a:srgbClr val="F26B43"/>
          </p15:clr>
        </p15:guide>
        <p15:guide id="19" pos="1976">
          <p15:clr>
            <a:srgbClr val="F26B43"/>
          </p15:clr>
        </p15:guide>
        <p15:guide id="20" pos="3783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165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9433675" y="6359438"/>
            <a:ext cx="355647" cy="14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1774827" y="6290985"/>
            <a:ext cx="336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en-US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 BUSINESS UNIT</a:t>
            </a:r>
            <a:endParaRPr lang="en-US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5144351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5239809" y="6290985"/>
            <a:ext cx="120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5</a:t>
            </a:r>
            <a:r>
              <a:rPr lang="fr-FR" sz="800" cap="all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fr-FR" sz="800" cap="all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fr-FR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Connecteur droit 122"/>
          <p:cNvCxnSpPr/>
          <p:nvPr/>
        </p:nvCxnSpPr>
        <p:spPr>
          <a:xfrm>
            <a:off x="1689100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9331600" y="6272560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458857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554315" y="6290985"/>
            <a:ext cx="1996127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OF GROUPE RENAULT</a:t>
            </a:r>
          </a:p>
        </p:txBody>
      </p:sp>
      <p:grpSp>
        <p:nvGrpSpPr>
          <p:cNvPr id="13" name="Groupe 12"/>
          <p:cNvGrpSpPr>
            <a:grpSpLocks noChangeAspect="1"/>
          </p:cNvGrpSpPr>
          <p:nvPr userDrawn="1"/>
        </p:nvGrpSpPr>
        <p:grpSpPr>
          <a:xfrm>
            <a:off x="9798040" y="6272685"/>
            <a:ext cx="2160000" cy="225884"/>
            <a:chOff x="7712075" y="4803775"/>
            <a:chExt cx="1214438" cy="127001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t="32199" r="16645" b="31287"/>
          <a:stretch/>
        </p:blipFill>
        <p:spPr>
          <a:xfrm>
            <a:off x="355492" y="6216188"/>
            <a:ext cx="536101" cy="3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891" indent="-342891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67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067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9">
          <p15:clr>
            <a:srgbClr val="F26B43"/>
          </p15:clr>
        </p15:guide>
        <p15:guide id="2" pos="5420">
          <p15:clr>
            <a:srgbClr val="F26B43"/>
          </p15:clr>
        </p15:guide>
        <p15:guide id="3" pos="5647">
          <p15:clr>
            <a:srgbClr val="F26B43"/>
          </p15:clr>
        </p15:guide>
        <p15:guide id="4" orient="horz" pos="114">
          <p15:clr>
            <a:srgbClr val="F26B43"/>
          </p15:clr>
        </p15:guide>
        <p15:guide id="5" orient="horz" pos="228">
          <p15:clr>
            <a:srgbClr val="F26B43"/>
          </p15:clr>
        </p15:guide>
        <p15:guide id="6" orient="horz" pos="2787">
          <p15:clr>
            <a:srgbClr val="F26B43"/>
          </p15:clr>
        </p15:guide>
        <p15:guide id="7" pos="2909">
          <p15:clr>
            <a:srgbClr val="F26B43"/>
          </p15:clr>
        </p15:guide>
        <p15:guide id="8" pos="2850">
          <p15:clr>
            <a:srgbClr val="F26B43"/>
          </p15:clr>
        </p15:guide>
        <p15:guide id="9" pos="113">
          <p15:clr>
            <a:srgbClr val="F26B43"/>
          </p15:clr>
        </p15:guide>
        <p15:guide id="10" pos="340">
          <p15:clr>
            <a:srgbClr val="F26B43"/>
          </p15:clr>
        </p15:guide>
        <p15:guide id="11" pos="1457">
          <p15:clr>
            <a:srgbClr val="F26B43"/>
          </p15:clr>
        </p15:guide>
        <p15:guide id="12" pos="1511">
          <p15:clr>
            <a:srgbClr val="F26B43"/>
          </p15:clr>
        </p15:guide>
        <p15:guide id="13" pos="4250">
          <p15:clr>
            <a:srgbClr val="F26B43"/>
          </p15:clr>
        </p15:guide>
        <p15:guide id="14" pos="4304">
          <p15:clr>
            <a:srgbClr val="F26B43"/>
          </p15:clr>
        </p15:guide>
        <p15:guide id="15" orient="horz" pos="342">
          <p15:clr>
            <a:srgbClr val="F26B43"/>
          </p15:clr>
        </p15:guide>
        <p15:guide id="16" orient="horz" pos="456">
          <p15:clr>
            <a:srgbClr val="F26B43"/>
          </p15:clr>
        </p15:guide>
        <p15:guide id="17" orient="horz" pos="569">
          <p15:clr>
            <a:srgbClr val="F26B43"/>
          </p15:clr>
        </p15:guide>
        <p15:guide id="18" pos="1919">
          <p15:clr>
            <a:srgbClr val="F26B43"/>
          </p15:clr>
        </p15:guide>
        <p15:guide id="19" pos="1976">
          <p15:clr>
            <a:srgbClr val="F26B43"/>
          </p15:clr>
        </p15:guide>
        <p15:guide id="20" pos="3783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165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18" Type="http://schemas.openxmlformats.org/officeDocument/2006/relationships/image" Target="../media/image49.gif"/><Relationship Id="rId3" Type="http://schemas.openxmlformats.org/officeDocument/2006/relationships/image" Target="../media/image15.jpe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7.pn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44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24" Type="http://schemas.openxmlformats.org/officeDocument/2006/relationships/image" Target="../media/image55.jpe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347149"/>
            <a:ext cx="12192001" cy="1660000"/>
          </a:xfrm>
          <a:prstGeom prst="rect">
            <a:avLst/>
          </a:prstGeom>
          <a:solidFill>
            <a:srgbClr val="3CB6CE"/>
          </a:solidFill>
        </p:spPr>
        <p:txBody>
          <a:bodyPr/>
          <a:lstStyle/>
          <a:p>
            <a:r>
              <a:rPr lang="fr-FR" sz="2933" dirty="0" smtClean="0">
                <a:solidFill>
                  <a:schemeClr val="bg1"/>
                </a:solidFill>
                <a:latin typeface="+mn-lt"/>
              </a:rPr>
              <a:t>IENA Conférence : </a:t>
            </a:r>
            <a:br>
              <a:rPr lang="fr-FR" sz="2933" dirty="0" smtClean="0">
                <a:solidFill>
                  <a:schemeClr val="bg1"/>
                </a:solidFill>
                <a:latin typeface="+mn-lt"/>
              </a:rPr>
            </a:br>
            <a:r>
              <a:rPr lang="fr-FR" sz="2933" dirty="0" smtClean="0">
                <a:solidFill>
                  <a:schemeClr val="bg1"/>
                </a:solidFill>
                <a:latin typeface="+mn-lt"/>
              </a:rPr>
              <a:t>		</a:t>
            </a:r>
            <a:r>
              <a:rPr lang="fr-FR" sz="2933" b="1" dirty="0" smtClean="0">
                <a:solidFill>
                  <a:schemeClr val="bg1"/>
                </a:solidFill>
                <a:latin typeface="+mn-lt"/>
              </a:rPr>
              <a:t>Véhicule Electrique: Plaisir </a:t>
            </a:r>
            <a:r>
              <a:rPr lang="fr-FR" sz="2933" b="1" dirty="0">
                <a:solidFill>
                  <a:schemeClr val="bg1"/>
                </a:solidFill>
                <a:latin typeface="+mn-lt"/>
              </a:rPr>
              <a:t>d’ingénieur ou business durable ?</a:t>
            </a:r>
            <a:endParaRPr lang="en-US" sz="2667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9918" y="5589277"/>
            <a:ext cx="8093413" cy="417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67"/>
              </a:lnSpc>
            </a:pPr>
            <a:r>
              <a:rPr lang="fr-FR" sz="2400" dirty="0">
                <a:solidFill>
                  <a:schemeClr val="bg1"/>
                </a:solidFill>
              </a:rPr>
              <a:t>Eric FEUNTEUN – </a:t>
            </a:r>
            <a:r>
              <a:rPr lang="fr-FR" sz="2000" dirty="0">
                <a:solidFill>
                  <a:schemeClr val="bg1"/>
                </a:solidFill>
              </a:rPr>
              <a:t>EV Program Director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0" r="178" b="10646"/>
          <a:stretch/>
        </p:blipFill>
        <p:spPr>
          <a:xfrm>
            <a:off x="739775" y="334106"/>
            <a:ext cx="10712451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b="0" dirty="0">
                <a:solidFill>
                  <a:srgbClr val="3CB6CE"/>
                </a:solidFill>
              </a:rPr>
              <a:t>02 - LE MARCHE DU V.E </a:t>
            </a:r>
          </a:p>
          <a:p>
            <a:endParaRPr lang="fr-FR" b="0" dirty="0">
              <a:solidFill>
                <a:srgbClr val="3CB6CE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0AB0A15E-913F-4643-9A9D-F16E1152C835}"/>
              </a:ext>
            </a:extLst>
          </p:cNvPr>
          <p:cNvGrpSpPr/>
          <p:nvPr/>
        </p:nvGrpSpPr>
        <p:grpSpPr>
          <a:xfrm>
            <a:off x="241300" y="1873024"/>
            <a:ext cx="5757824" cy="3838377"/>
            <a:chOff x="295838" y="1282346"/>
            <a:chExt cx="4318368" cy="2878783"/>
          </a:xfrm>
        </p:grpSpPr>
        <p:sp>
          <p:nvSpPr>
            <p:cNvPr id="7" name="Rectangle 6"/>
            <p:cNvSpPr/>
            <p:nvPr/>
          </p:nvSpPr>
          <p:spPr>
            <a:xfrm>
              <a:off x="1369324" y="2410335"/>
              <a:ext cx="916676" cy="750876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4136">
                  <a:schemeClr val="accent1"/>
                </a:gs>
                <a:gs pos="48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867" cap="all" dirty="0">
                <a:solidFill>
                  <a:srgbClr val="000000"/>
                </a:solidFill>
                <a:ea typeface="HelveticaNeue LT 67 MdCn" charset="0"/>
                <a:cs typeface="HelveticaNeue LT 67 MdCn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3010" y="2801261"/>
              <a:ext cx="851800" cy="60541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4136">
                  <a:schemeClr val="accent2">
                    <a:lumMod val="60000"/>
                    <a:lumOff val="40000"/>
                  </a:schemeClr>
                </a:gs>
                <a:gs pos="48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square" lIns="0" tIns="0" rIns="0" bIns="0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867" cap="all" dirty="0">
                <a:solidFill>
                  <a:srgbClr val="000000"/>
                </a:solidFill>
                <a:ea typeface="HelveticaNeue LT 67 MdCn" charset="0"/>
                <a:cs typeface="HelveticaNeue LT 67 MdCn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55614" y="1892515"/>
              <a:ext cx="1017463" cy="1003236"/>
            </a:xfrm>
            <a:prstGeom prst="rect">
              <a:avLst/>
            </a:prstGeom>
            <a:gradFill>
              <a:gsLst>
                <a:gs pos="0">
                  <a:srgbClr val="9AC020">
                    <a:alpha val="0"/>
                  </a:srgbClr>
                </a:gs>
                <a:gs pos="54136">
                  <a:srgbClr val="9AC020"/>
                </a:gs>
                <a:gs pos="48000">
                  <a:srgbClr val="9AC020"/>
                </a:gs>
                <a:gs pos="100000">
                  <a:srgbClr val="9AC020">
                    <a:alpha val="0"/>
                  </a:srgbClr>
                </a:gs>
              </a:gsLst>
              <a:lin ang="5400000" scaled="1"/>
            </a:gradFill>
          </p:spPr>
          <p:txBody>
            <a:bodyPr wrap="square" lIns="0" tIns="0" rIns="0" bIns="0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867" cap="all" dirty="0">
                <a:solidFill>
                  <a:srgbClr val="000000"/>
                </a:solidFill>
                <a:ea typeface="HelveticaNeue LT 67 MdCn" charset="0"/>
                <a:cs typeface="HelveticaNeue LT 67 MdCn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06994" y="1282346"/>
              <a:ext cx="1007487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INVESTISSEMENT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INITIAL</a:t>
              </a:r>
              <a:endParaRPr lang="fr-FR" sz="1200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PAS DE </a:t>
              </a:r>
              <a:r>
                <a:rPr lang="fr-FR" sz="1200" dirty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PROFIT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77684" y="1289504"/>
              <a:ext cx="733374" cy="3691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333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BENEFICE</a:t>
              </a:r>
              <a:r>
                <a:rPr lang="fr-FR" sz="1333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S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333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SUR COÛT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333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VARIABLE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355454" y="1289337"/>
              <a:ext cx="812723" cy="2461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333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BENEFICES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333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COÛT  PLEIN</a:t>
              </a:r>
              <a:endParaRPr lang="fr-FR" sz="1333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95838" y="3926650"/>
              <a:ext cx="395042" cy="1794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67" b="1" dirty="0">
                  <a:solidFill>
                    <a:srgbClr val="53565A"/>
                  </a:solidFill>
                  <a:ea typeface="MS PGothic" pitchFamily="34" charset="-128"/>
                  <a:cs typeface="Arial" charset="0"/>
                </a:rPr>
                <a:t>2008 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93089" y="3932241"/>
              <a:ext cx="1097130" cy="228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67" b="1" dirty="0">
                  <a:solidFill>
                    <a:srgbClr val="46639B"/>
                  </a:solidFill>
                  <a:ea typeface="MS PGothic" pitchFamily="34" charset="-128"/>
                  <a:cs typeface="Arial" charset="0"/>
                </a:rPr>
                <a:t>DRIVE THE</a:t>
              </a:r>
              <a:br>
                <a:rPr lang="en-US" sz="1467" b="1" dirty="0">
                  <a:solidFill>
                    <a:srgbClr val="46639B"/>
                  </a:solidFill>
                  <a:ea typeface="MS PGothic" pitchFamily="34" charset="-128"/>
                  <a:cs typeface="Arial" charset="0"/>
                </a:rPr>
              </a:br>
              <a:r>
                <a:rPr lang="en-US" sz="1467" b="1" dirty="0">
                  <a:solidFill>
                    <a:srgbClr val="46639B"/>
                  </a:solidFill>
                  <a:ea typeface="MS PGothic" pitchFamily="34" charset="-128"/>
                  <a:cs typeface="Arial" charset="0"/>
                </a:rPr>
                <a:t>FUTURE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386966" y="3932241"/>
              <a:ext cx="835599" cy="1688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67" b="1" dirty="0">
                  <a:solidFill>
                    <a:srgbClr val="53565A"/>
                  </a:solidFill>
                  <a:ea typeface="MS PGothic" pitchFamily="34" charset="-128"/>
                  <a:cs typeface="Arial" charset="0"/>
                </a:rPr>
                <a:t>DRIVE THE</a:t>
              </a:r>
              <a:br>
                <a:rPr lang="en-US" sz="1467" b="1" dirty="0">
                  <a:solidFill>
                    <a:srgbClr val="53565A"/>
                  </a:solidFill>
                  <a:ea typeface="MS PGothic" pitchFamily="34" charset="-128"/>
                  <a:cs typeface="Arial" charset="0"/>
                </a:rPr>
              </a:br>
              <a:r>
                <a:rPr lang="en-US" sz="1467" b="1" dirty="0">
                  <a:solidFill>
                    <a:srgbClr val="53565A"/>
                  </a:solidFill>
                  <a:ea typeface="MS PGothic" pitchFamily="34" charset="-128"/>
                  <a:cs typeface="Arial" charset="0"/>
                </a:rPr>
                <a:t>CHANGE</a:t>
              </a:r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477520" y="2921555"/>
              <a:ext cx="3040109" cy="0"/>
            </a:xfrm>
            <a:prstGeom prst="line">
              <a:avLst/>
            </a:prstGeom>
            <a:ln w="952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3401946" y="2832131"/>
              <a:ext cx="46741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0</a:t>
              </a:r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497840" y="2088606"/>
              <a:ext cx="2995618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480386" y="1599676"/>
              <a:ext cx="0" cy="22925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316984" y="1797914"/>
              <a:ext cx="851194" cy="2463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67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NOUVELLE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67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GENERATION EV</a:t>
              </a:r>
              <a:endParaRPr lang="fr-FR" sz="1067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11232441" flipV="1">
              <a:off x="2337459" y="2090552"/>
              <a:ext cx="1624279" cy="1452651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000000"/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11225287" flipV="1">
              <a:off x="1168558" y="2677300"/>
              <a:ext cx="2492603" cy="1448921"/>
            </a:xfrm>
            <a:prstGeom prst="arc">
              <a:avLst>
                <a:gd name="adj1" fmla="val 16200000"/>
                <a:gd name="adj2" fmla="val 21519712"/>
              </a:avLst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00000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216883" y="2484943"/>
              <a:ext cx="839172" cy="12315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67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ACTUELLEMENT</a:t>
              </a:r>
              <a:endParaRPr lang="fr-FR" sz="1067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573055" y="1811607"/>
              <a:ext cx="104115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46639B"/>
                  </a:solidFill>
                  <a:ea typeface="MS PGothic" pitchFamily="34" charset="-128"/>
                  <a:cs typeface="Arial" charset="0"/>
                </a:rPr>
                <a:t>RENTABILITE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46639B"/>
                  </a:solidFill>
                  <a:ea typeface="MS PGothic" pitchFamily="34" charset="-128"/>
                  <a:cs typeface="Arial" charset="0"/>
                </a:rPr>
                <a:t>MOYENNE DU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46639B"/>
                  </a:solidFill>
                  <a:ea typeface="MS PGothic" pitchFamily="34" charset="-128"/>
                  <a:cs typeface="Arial" charset="0"/>
                </a:rPr>
                <a:t>GROUPE</a:t>
              </a:r>
              <a:endParaRPr lang="fr-FR" sz="1600" b="1" dirty="0">
                <a:solidFill>
                  <a:srgbClr val="46639B"/>
                </a:solidFill>
                <a:ea typeface="MS PGothic" pitchFamily="34" charset="-128"/>
                <a:cs typeface="Arial" charset="0"/>
              </a:endParaRPr>
            </a:p>
          </p:txBody>
        </p:sp>
      </p:grpSp>
      <p:cxnSp>
        <p:nvCxnSpPr>
          <p:cNvPr id="47" name="Connecteur droit 46"/>
          <p:cNvCxnSpPr/>
          <p:nvPr/>
        </p:nvCxnSpPr>
        <p:spPr>
          <a:xfrm>
            <a:off x="6114197" y="1681195"/>
            <a:ext cx="0" cy="366498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re 3"/>
          <p:cNvSpPr txBox="1">
            <a:spLocks/>
          </p:cNvSpPr>
          <p:nvPr/>
        </p:nvSpPr>
        <p:spPr>
          <a:xfrm>
            <a:off x="1177463" y="519207"/>
            <a:ext cx="11234561" cy="582755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en-US" sz="3200" kern="0" dirty="0" smtClean="0">
                <a:solidFill>
                  <a:srgbClr val="3CB6CE"/>
                </a:solidFill>
              </a:rPr>
              <a:t>Les </a:t>
            </a:r>
            <a:r>
              <a:rPr lang="fr-FR" sz="3200" kern="0" dirty="0" smtClean="0">
                <a:solidFill>
                  <a:srgbClr val="3CB6CE"/>
                </a:solidFill>
              </a:rPr>
              <a:t>perspectives</a:t>
            </a:r>
            <a:endParaRPr lang="fr-FR" sz="3200" kern="0" dirty="0">
              <a:solidFill>
                <a:srgbClr val="3CB6CE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0204361" y="5169615"/>
            <a:ext cx="2258311" cy="2481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67" b="1" dirty="0">
                <a:solidFill>
                  <a:srgbClr val="46639B"/>
                </a:solidFill>
                <a:ea typeface="MS PGothic" pitchFamily="34" charset="-128"/>
                <a:cs typeface="Arial" charset="0"/>
              </a:rPr>
              <a:t>2022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441758" y="1210963"/>
            <a:ext cx="4991517" cy="4221307"/>
            <a:chOff x="6441758" y="1210963"/>
            <a:chExt cx="4991517" cy="4221307"/>
          </a:xfrm>
        </p:grpSpPr>
        <p:grpSp>
          <p:nvGrpSpPr>
            <p:cNvPr id="53" name="Groupe 52"/>
            <p:cNvGrpSpPr/>
            <p:nvPr/>
          </p:nvGrpSpPr>
          <p:grpSpPr>
            <a:xfrm>
              <a:off x="6441758" y="1210963"/>
              <a:ext cx="4991517" cy="4221307"/>
              <a:chOff x="6451118" y="1086125"/>
              <a:chExt cx="4991517" cy="4221307"/>
            </a:xfrm>
          </p:grpSpPr>
          <p:grpSp>
            <p:nvGrpSpPr>
              <p:cNvPr id="45" name="Groupe 44"/>
              <p:cNvGrpSpPr/>
              <p:nvPr/>
            </p:nvGrpSpPr>
            <p:grpSpPr>
              <a:xfrm>
                <a:off x="6451118" y="1086125"/>
                <a:ext cx="4991517" cy="4221307"/>
                <a:chOff x="6570043" y="1056341"/>
                <a:chExt cx="5457523" cy="4269119"/>
              </a:xfrm>
            </p:grpSpPr>
            <p:sp>
              <p:nvSpPr>
                <p:cNvPr id="35" name="Forme libre : forme 53">
                  <a:extLst>
                    <a:ext uri="{FF2B5EF4-FFF2-40B4-BE49-F238E27FC236}">
                      <a16:creationId xmlns="" xmlns:a16="http://schemas.microsoft.com/office/drawing/2014/main" id="{555C6898-CCEA-48AC-AA53-43CFE4A25DAD}"/>
                    </a:ext>
                  </a:extLst>
                </p:cNvPr>
                <p:cNvSpPr/>
                <p:nvPr/>
              </p:nvSpPr>
              <p:spPr>
                <a:xfrm rot="10800000">
                  <a:off x="9871153" y="3822734"/>
                  <a:ext cx="2090853" cy="553300"/>
                </a:xfrm>
                <a:custGeom>
                  <a:avLst/>
                  <a:gdLst>
                    <a:gd name="connsiteX0" fmla="*/ 0 w 968188"/>
                    <a:gd name="connsiteY0" fmla="*/ 0 h 376518"/>
                    <a:gd name="connsiteX1" fmla="*/ 0 w 968188"/>
                    <a:gd name="connsiteY1" fmla="*/ 376518 h 376518"/>
                    <a:gd name="connsiteX2" fmla="*/ 968188 w 968188"/>
                    <a:gd name="connsiteY2" fmla="*/ 376518 h 376518"/>
                    <a:gd name="connsiteX3" fmla="*/ 0 w 968188"/>
                    <a:gd name="connsiteY3" fmla="*/ 0 h 376518"/>
                    <a:gd name="connsiteX0" fmla="*/ 0 w 988871"/>
                    <a:gd name="connsiteY0" fmla="*/ 0 h 376518"/>
                    <a:gd name="connsiteX1" fmla="*/ 0 w 988871"/>
                    <a:gd name="connsiteY1" fmla="*/ 376518 h 376518"/>
                    <a:gd name="connsiteX2" fmla="*/ 988871 w 988871"/>
                    <a:gd name="connsiteY2" fmla="*/ 373876 h 376518"/>
                    <a:gd name="connsiteX3" fmla="*/ 0 w 988871"/>
                    <a:gd name="connsiteY3" fmla="*/ 0 h 37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8871" h="376518">
                      <a:moveTo>
                        <a:pt x="0" y="0"/>
                      </a:moveTo>
                      <a:lnTo>
                        <a:pt x="0" y="376518"/>
                      </a:lnTo>
                      <a:lnTo>
                        <a:pt x="988871" y="373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AC020">
                        <a:alpha val="0"/>
                      </a:srgbClr>
                    </a:gs>
                    <a:gs pos="100000">
                      <a:srgbClr val="9AC020"/>
                    </a:gs>
                  </a:gsLst>
                  <a:lin ang="0" scaled="1"/>
                  <a:tileRect/>
                </a:gra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67" cap="all" dirty="0">
                    <a:solidFill>
                      <a:srgbClr val="000000"/>
                    </a:solidFill>
                    <a:ea typeface="HelveticaNeue LT 67 MdCn" charset="0"/>
                    <a:cs typeface="HelveticaNeue LT 67 MdCn" charset="0"/>
                  </a:endParaRPr>
                </a:p>
              </p:txBody>
            </p:sp>
            <p:sp>
              <p:nvSpPr>
                <p:cNvPr id="36" name="Forme libre : forme 7">
                  <a:extLst>
                    <a:ext uri="{FF2B5EF4-FFF2-40B4-BE49-F238E27FC236}">
                      <a16:creationId xmlns="" xmlns:a16="http://schemas.microsoft.com/office/drawing/2014/main" id="{CF253000-E9B3-413C-A058-03F4B53C2CDC}"/>
                    </a:ext>
                  </a:extLst>
                </p:cNvPr>
                <p:cNvSpPr/>
                <p:nvPr/>
              </p:nvSpPr>
              <p:spPr>
                <a:xfrm>
                  <a:off x="7658155" y="3233431"/>
                  <a:ext cx="1955057" cy="559697"/>
                </a:xfrm>
                <a:custGeom>
                  <a:avLst/>
                  <a:gdLst>
                    <a:gd name="connsiteX0" fmla="*/ 0 w 968188"/>
                    <a:gd name="connsiteY0" fmla="*/ 0 h 376518"/>
                    <a:gd name="connsiteX1" fmla="*/ 0 w 968188"/>
                    <a:gd name="connsiteY1" fmla="*/ 376518 h 376518"/>
                    <a:gd name="connsiteX2" fmla="*/ 968188 w 968188"/>
                    <a:gd name="connsiteY2" fmla="*/ 376518 h 376518"/>
                    <a:gd name="connsiteX3" fmla="*/ 0 w 968188"/>
                    <a:gd name="connsiteY3" fmla="*/ 0 h 37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8188" h="376518">
                      <a:moveTo>
                        <a:pt x="0" y="0"/>
                      </a:moveTo>
                      <a:lnTo>
                        <a:pt x="0" y="376518"/>
                      </a:lnTo>
                      <a:lnTo>
                        <a:pt x="968188" y="3765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6111B">
                        <a:lumMod val="85000"/>
                        <a:lumOff val="15000"/>
                        <a:alpha val="0"/>
                      </a:srgbClr>
                    </a:gs>
                    <a:gs pos="100000">
                      <a:srgbClr val="A6111B"/>
                    </a:gs>
                  </a:gsLst>
                  <a:lin ang="0" scaled="1"/>
                  <a:tileRect/>
                </a:gra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67" cap="all" dirty="0">
                    <a:solidFill>
                      <a:srgbClr val="000000"/>
                    </a:solidFill>
                    <a:ea typeface="HelveticaNeue LT 67 MdCn" charset="0"/>
                    <a:cs typeface="HelveticaNeue LT 67 MdCn" charset="0"/>
                  </a:endParaRPr>
                </a:p>
              </p:txBody>
            </p:sp>
            <p:sp>
              <p:nvSpPr>
                <p:cNvPr id="37" name="ZoneTexte 36"/>
                <p:cNvSpPr txBox="1"/>
                <p:nvPr/>
              </p:nvSpPr>
              <p:spPr>
                <a:xfrm>
                  <a:off x="7451211" y="1056341"/>
                  <a:ext cx="4078356" cy="13391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fontAlgn="base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smtClean="0">
                      <a:solidFill>
                        <a:srgbClr val="0070C0"/>
                      </a:solidFill>
                      <a:ea typeface="MS PGothic" pitchFamily="34" charset="-128"/>
                      <a:cs typeface="Arial" charset="0"/>
                    </a:rPr>
                    <a:t>COÛT TOTAL DE POSSESSION</a:t>
                  </a:r>
                </a:p>
                <a:p>
                  <a:pPr algn="ctr" fontAlgn="base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smtClean="0">
                      <a:solidFill>
                        <a:srgbClr val="0070C0"/>
                      </a:solidFill>
                      <a:ea typeface="MS PGothic" pitchFamily="34" charset="-128"/>
                      <a:cs typeface="Arial" charset="0"/>
                    </a:rPr>
                    <a:t>V.E </a:t>
                  </a:r>
                  <a:r>
                    <a:rPr lang="en-US" sz="2000" dirty="0">
                      <a:solidFill>
                        <a:srgbClr val="0070C0"/>
                      </a:solidFill>
                      <a:ea typeface="MS PGothic" pitchFamily="34" charset="-128"/>
                      <a:cs typeface="Arial" charset="0"/>
                    </a:rPr>
                    <a:t>vs </a:t>
                  </a:r>
                  <a:r>
                    <a:rPr lang="en-US" sz="2000" dirty="0" smtClean="0">
                      <a:solidFill>
                        <a:srgbClr val="0070C0"/>
                      </a:solidFill>
                      <a:ea typeface="MS PGothic" pitchFamily="34" charset="-128"/>
                      <a:cs typeface="Arial" charset="0"/>
                    </a:rPr>
                    <a:t>THERMIQUE</a:t>
                  </a:r>
                </a:p>
                <a:p>
                  <a:pPr algn="ctr" fontAlgn="base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70C0"/>
                    </a:solidFill>
                    <a:ea typeface="MS PGothic" pitchFamily="34" charset="-128"/>
                    <a:cs typeface="Arial" charset="0"/>
                  </a:endParaRPr>
                </a:p>
                <a:p>
                  <a:pPr algn="ctr" fontAlgn="base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600" dirty="0">
                      <a:solidFill>
                        <a:srgbClr val="000000"/>
                      </a:solidFill>
                      <a:ea typeface="MS PGothic" pitchFamily="34" charset="-128"/>
                      <a:cs typeface="Arial" charset="0"/>
                    </a:rPr>
                    <a:t>B-segment – 3 </a:t>
                  </a:r>
                  <a:r>
                    <a:rPr lang="fr-FR" sz="1600" dirty="0" smtClean="0">
                      <a:solidFill>
                        <a:srgbClr val="000000"/>
                      </a:solidFill>
                      <a:ea typeface="MS PGothic" pitchFamily="34" charset="-128"/>
                      <a:cs typeface="Arial" charset="0"/>
                    </a:rPr>
                    <a:t>ans </a:t>
                  </a:r>
                  <a:r>
                    <a:rPr lang="fr-FR" sz="1600" dirty="0">
                      <a:solidFill>
                        <a:srgbClr val="000000"/>
                      </a:solidFill>
                      <a:ea typeface="MS PGothic" pitchFamily="34" charset="-128"/>
                      <a:cs typeface="Arial" charset="0"/>
                    </a:rPr>
                    <a:t>– </a:t>
                  </a:r>
                  <a:r>
                    <a:rPr lang="fr-FR" sz="1600" dirty="0" smtClean="0">
                      <a:solidFill>
                        <a:srgbClr val="000000"/>
                      </a:solidFill>
                      <a:ea typeface="MS PGothic" pitchFamily="34" charset="-128"/>
                      <a:cs typeface="Arial" charset="0"/>
                    </a:rPr>
                    <a:t>12,000km/ans</a:t>
                  </a:r>
                  <a:endParaRPr lang="fr-FR" sz="1600" dirty="0">
                    <a:solidFill>
                      <a:srgbClr val="000000"/>
                    </a:solidFill>
                    <a:ea typeface="MS PGothic" pitchFamily="34" charset="-128"/>
                    <a:cs typeface="Arial" charset="0"/>
                  </a:endParaRPr>
                </a:p>
                <a:p>
                  <a:pPr algn="ctr" fontAlgn="base">
                    <a:lnSpc>
                      <a:spcPct val="90000"/>
                    </a:lnSpc>
                    <a:spcAft>
                      <a:spcPct val="0"/>
                    </a:spcAft>
                    <a:buClr>
                      <a:srgbClr val="F7B100"/>
                    </a:buClr>
                  </a:pPr>
                  <a:r>
                    <a:rPr lang="fr-FR" altLang="en-US" sz="1600" dirty="0" smtClean="0">
                      <a:solidFill>
                        <a:srgbClr val="000000"/>
                      </a:solidFill>
                      <a:ea typeface="HelveticaNeue LT 57 Cn" charset="0"/>
                      <a:cs typeface="HelveticaNeue LT 57 Cn" charset="0"/>
                    </a:rPr>
                    <a:t>Comprenant la réduction des aides</a:t>
                  </a:r>
                  <a:endParaRPr lang="fr-FR" altLang="en-US" sz="1600" dirty="0">
                    <a:solidFill>
                      <a:srgbClr val="000000"/>
                    </a:solidFill>
                    <a:ea typeface="HelveticaNeue LT 57 Cn" charset="0"/>
                    <a:cs typeface="HelveticaNeue LT 57 Cn" charset="0"/>
                  </a:endParaRP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6580803" y="5058562"/>
                  <a:ext cx="2258311" cy="2481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fontAlgn="base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67" b="1" dirty="0">
                      <a:solidFill>
                        <a:srgbClr val="53565A"/>
                      </a:solidFill>
                      <a:ea typeface="MS PGothic" pitchFamily="34" charset="-128"/>
                      <a:cs typeface="Arial" charset="0"/>
                    </a:rPr>
                    <a:t>2016</a:t>
                  </a:r>
                </a:p>
              </p:txBody>
            </p:sp>
            <p:cxnSp>
              <p:nvCxnSpPr>
                <p:cNvPr id="39" name="Connecteur droit 38"/>
                <p:cNvCxnSpPr/>
                <p:nvPr/>
              </p:nvCxnSpPr>
              <p:spPr>
                <a:xfrm>
                  <a:off x="7649184" y="3807930"/>
                  <a:ext cx="4312825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ZoneTexte 39"/>
                <p:cNvSpPr txBox="1"/>
                <p:nvPr/>
              </p:nvSpPr>
              <p:spPr>
                <a:xfrm>
                  <a:off x="6570043" y="3873397"/>
                  <a:ext cx="2021237" cy="308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r" fontAlgn="base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000000"/>
                      </a:solidFill>
                      <a:ea typeface="MS PGothic" pitchFamily="34" charset="-128"/>
                      <a:cs typeface="Arial" charset="0"/>
                    </a:rPr>
                    <a:t>Essence</a:t>
                  </a:r>
                  <a:endParaRPr lang="en-US" sz="1600" b="1" dirty="0">
                    <a:solidFill>
                      <a:srgbClr val="000000"/>
                    </a:solidFill>
                    <a:ea typeface="MS PGothic" pitchFamily="34" charset="-128"/>
                    <a:cs typeface="Arial" charset="0"/>
                  </a:endParaRPr>
                </a:p>
                <a:p>
                  <a:pPr algn="r" fontAlgn="base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rgbClr val="000000"/>
                      </a:solidFill>
                      <a:ea typeface="MS PGothic" pitchFamily="34" charset="-128"/>
                      <a:cs typeface="Arial" charset="0"/>
                    </a:rPr>
                    <a:t>(reference base 100)</a:t>
                  </a:r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8667386" y="5077315"/>
                  <a:ext cx="2258311" cy="2481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fontAlgn="base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67" b="1" dirty="0">
                      <a:solidFill>
                        <a:srgbClr val="46639B"/>
                      </a:solidFill>
                      <a:ea typeface="MS PGothic" pitchFamily="34" charset="-128"/>
                      <a:cs typeface="Arial" charset="0"/>
                    </a:rPr>
                    <a:t>2020</a:t>
                  </a:r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>
                <a:xfrm>
                  <a:off x="6918908" y="3007143"/>
                  <a:ext cx="588021" cy="4525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r" fontAlgn="base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>
                      <a:solidFill>
                        <a:srgbClr val="46639B"/>
                      </a:solidFill>
                      <a:ea typeface="MS PGothic" pitchFamily="34" charset="-128"/>
                      <a:cs typeface="Arial" charset="0"/>
                    </a:rPr>
                    <a:t>EV</a:t>
                  </a:r>
                  <a:endParaRPr lang="en-US" sz="2133" dirty="0">
                    <a:solidFill>
                      <a:srgbClr val="46639B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cxnSp>
              <p:nvCxnSpPr>
                <p:cNvPr id="43" name="Connecteur droit 42"/>
                <p:cNvCxnSpPr/>
                <p:nvPr/>
              </p:nvCxnSpPr>
              <p:spPr>
                <a:xfrm>
                  <a:off x="7714741" y="4948394"/>
                  <a:ext cx="43128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avec flèche 43"/>
                <p:cNvCxnSpPr/>
                <p:nvPr/>
              </p:nvCxnSpPr>
              <p:spPr>
                <a:xfrm>
                  <a:off x="7644501" y="3239828"/>
                  <a:ext cx="4317508" cy="1160727"/>
                </a:xfrm>
                <a:prstGeom prst="straightConnector1">
                  <a:avLst/>
                </a:prstGeom>
                <a:ln w="38100">
                  <a:solidFill>
                    <a:srgbClr val="327FB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necteur droit 48"/>
              <p:cNvCxnSpPr/>
              <p:nvPr/>
            </p:nvCxnSpPr>
            <p:spPr>
              <a:xfrm flipV="1">
                <a:off x="9402113" y="4708478"/>
                <a:ext cx="0" cy="2397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flipV="1">
                <a:off x="7493699" y="4710750"/>
                <a:ext cx="0" cy="2397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Connecteur droit 47"/>
            <p:cNvCxnSpPr/>
            <p:nvPr/>
          </p:nvCxnSpPr>
          <p:spPr>
            <a:xfrm flipV="1">
              <a:off x="11416855" y="4833316"/>
              <a:ext cx="0" cy="239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1959318" y="1236074"/>
            <a:ext cx="3345705" cy="450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0" dirty="0" smtClean="0">
                <a:solidFill>
                  <a:srgbClr val="6666FF"/>
                </a:solidFill>
              </a:rPr>
              <a:t>L’OBJECTIF</a:t>
            </a:r>
          </a:p>
        </p:txBody>
      </p:sp>
    </p:spTree>
    <p:extLst>
      <p:ext uri="{BB962C8B-B14F-4D97-AF65-F5344CB8AC3E}">
        <p14:creationId xmlns:p14="http://schemas.microsoft.com/office/powerpoint/2010/main" val="1315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39974" y="764823"/>
            <a:ext cx="11234561" cy="345157"/>
          </a:xfrm>
        </p:spPr>
        <p:txBody>
          <a:bodyPr/>
          <a:lstStyle/>
          <a:p>
            <a:r>
              <a:rPr lang="fr-FR" sz="3200" dirty="0" smtClean="0">
                <a:solidFill>
                  <a:srgbClr val="3CB6CE"/>
                </a:solidFill>
              </a:rPr>
              <a:t>Objectif : mélanger les savoirs faire </a:t>
            </a:r>
            <a:endParaRPr lang="fr-FR" sz="3200" dirty="0">
              <a:solidFill>
                <a:srgbClr val="3CB6CE"/>
              </a:solidFill>
            </a:endParaRP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241300" y="187331"/>
            <a:ext cx="11231033" cy="215900"/>
          </a:xfrm>
        </p:spPr>
        <p:txBody>
          <a:bodyPr/>
          <a:lstStyle/>
          <a:p>
            <a:r>
              <a:rPr lang="fr-FR" b="0" dirty="0">
                <a:solidFill>
                  <a:srgbClr val="3CB6CE"/>
                </a:solidFill>
              </a:rPr>
              <a:t>02 - LE MARCHE DU V.E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299610" y="1438890"/>
            <a:ext cx="3947786" cy="2653679"/>
            <a:chOff x="1139974" y="1878205"/>
            <a:chExt cx="3947786" cy="265367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9974" y="2055100"/>
              <a:ext cx="3480153" cy="2476784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2102501" y="1878205"/>
              <a:ext cx="2985259" cy="472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b="0" i="1" dirty="0" smtClean="0">
                  <a:solidFill>
                    <a:schemeClr val="tx1"/>
                  </a:solidFill>
                </a:rPr>
                <a:t>Voiture low-cost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7194152" y="1438890"/>
            <a:ext cx="4225417" cy="2904337"/>
            <a:chOff x="5543321" y="1878203"/>
            <a:chExt cx="4225417" cy="290433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6" t="22747" r="-308" b="4222"/>
            <a:stretch/>
          </p:blipFill>
          <p:spPr>
            <a:xfrm rot="256096">
              <a:off x="5543321" y="2385483"/>
              <a:ext cx="4225417" cy="2397057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6324449" y="1878203"/>
              <a:ext cx="2985259" cy="472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b="0" i="1" dirty="0" smtClean="0">
                  <a:solidFill>
                    <a:schemeClr val="tx1"/>
                  </a:solidFill>
                </a:rPr>
                <a:t>Voiture </a:t>
              </a:r>
              <a:r>
                <a:rPr lang="en-US" i="1" dirty="0"/>
                <a:t>é</a:t>
              </a:r>
              <a:r>
                <a:rPr lang="en-US" b="0" i="1" dirty="0" smtClean="0">
                  <a:solidFill>
                    <a:schemeClr val="tx1"/>
                  </a:solidFill>
                </a:rPr>
                <a:t>lectrique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512158" y="3930400"/>
            <a:ext cx="6606768" cy="2067689"/>
            <a:chOff x="2512158" y="3930400"/>
            <a:chExt cx="6606768" cy="2067689"/>
          </a:xfrm>
        </p:grpSpPr>
        <p:sp>
          <p:nvSpPr>
            <p:cNvPr id="9" name="Flèche droite 8"/>
            <p:cNvSpPr/>
            <p:nvPr/>
          </p:nvSpPr>
          <p:spPr>
            <a:xfrm rot="3273187">
              <a:off x="3810688" y="4117224"/>
              <a:ext cx="936499" cy="56285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èche droite 10"/>
            <p:cNvSpPr/>
            <p:nvPr/>
          </p:nvSpPr>
          <p:spPr>
            <a:xfrm rot="7512278">
              <a:off x="6758168" y="4117397"/>
              <a:ext cx="936499" cy="56285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512158" y="4908741"/>
              <a:ext cx="6606768" cy="288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400" b="0" dirty="0" smtClean="0">
                  <a:solidFill>
                    <a:schemeClr val="tx1"/>
                  </a:solidFill>
                </a:rPr>
                <a:t>Voiture électrique low-cost :</a:t>
              </a:r>
            </a:p>
            <a:p>
              <a:pPr algn="ctr"/>
              <a:r>
                <a:rPr lang="en-US" sz="2400" b="0" dirty="0" smtClean="0">
                  <a:solidFill>
                    <a:schemeClr val="tx1"/>
                  </a:solidFill>
                </a:rPr>
                <a:t> la Kwid électrique</a:t>
              </a:r>
            </a:p>
            <a:p>
              <a:pPr algn="ctr"/>
              <a:r>
                <a:rPr lang="en-US" dirty="0" smtClean="0"/>
                <a:t>pour le marché Chinois</a:t>
              </a:r>
              <a:endParaRPr lang="en-US" b="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6316" y="5356911"/>
              <a:ext cx="641178" cy="641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4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44261" y="399273"/>
            <a:ext cx="11303479" cy="2258953"/>
            <a:chOff x="198018" y="548664"/>
            <a:chExt cx="8477617" cy="1694215"/>
          </a:xfrm>
        </p:grpSpPr>
        <p:sp>
          <p:nvSpPr>
            <p:cNvPr id="7" name="ZoneTexte 6"/>
            <p:cNvSpPr txBox="1"/>
            <p:nvPr/>
          </p:nvSpPr>
          <p:spPr>
            <a:xfrm>
              <a:off x="198018" y="1902833"/>
              <a:ext cx="8477617" cy="3400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3467"/>
                </a:lnSpc>
              </a:pPr>
              <a:r>
                <a:rPr lang="fr-FR" sz="4000" dirty="0"/>
                <a:t>L’ECOSYSTEME NECESSAIRE A SA REUSSITE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12161" y="548664"/>
              <a:ext cx="1255153" cy="13541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733" b="1" dirty="0" smtClean="0">
                  <a:solidFill>
                    <a:srgbClr val="3CB6CE"/>
                  </a:solidFill>
                  <a:cs typeface="Arial" charset="0"/>
                </a:rPr>
                <a:t>03</a:t>
              </a:r>
              <a:endParaRPr lang="fr-FR" sz="11733" b="1" dirty="0">
                <a:solidFill>
                  <a:srgbClr val="3CB6CE"/>
                </a:solidFill>
                <a:cs typeface="Arial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1" b="30945"/>
          <a:stretch/>
        </p:blipFill>
        <p:spPr>
          <a:xfrm>
            <a:off x="0" y="3091316"/>
            <a:ext cx="12192000" cy="311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6032501"/>
            <a:ext cx="12192000" cy="170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1193910" y="578299"/>
            <a:ext cx="11234561" cy="345157"/>
          </a:xfrm>
        </p:spPr>
        <p:txBody>
          <a:bodyPr/>
          <a:lstStyle/>
          <a:p>
            <a:r>
              <a:rPr lang="fr-FR" sz="3200" dirty="0" smtClean="0">
                <a:solidFill>
                  <a:srgbClr val="3CB6CE"/>
                </a:solidFill>
              </a:rPr>
              <a:t>Un outil clé pour la vente </a:t>
            </a:r>
            <a:endParaRPr lang="fr-FR" sz="3200" dirty="0">
              <a:solidFill>
                <a:srgbClr val="3CB6CE"/>
              </a:solidFill>
            </a:endParaRP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241300" y="187331"/>
            <a:ext cx="11231033" cy="215900"/>
          </a:xfrm>
        </p:spPr>
        <p:txBody>
          <a:bodyPr/>
          <a:lstStyle/>
          <a:p>
            <a:r>
              <a:rPr lang="fr-FR" b="0" dirty="0" smtClean="0">
                <a:solidFill>
                  <a:srgbClr val="3CB6CE"/>
                </a:solidFill>
              </a:rPr>
              <a:t>03 – </a:t>
            </a:r>
            <a:r>
              <a:rPr lang="en-US" b="0" dirty="0" smtClean="0">
                <a:solidFill>
                  <a:srgbClr val="3CB6CE"/>
                </a:solidFill>
              </a:rPr>
              <a:t>L’ECOSYSTEME NECESSAIRE A SA REUSSITE	</a:t>
            </a:r>
            <a:endParaRPr lang="en-US" b="0" dirty="0">
              <a:solidFill>
                <a:srgbClr val="3CB6CE"/>
              </a:solidFill>
            </a:endParaRPr>
          </a:p>
          <a:p>
            <a:endParaRPr lang="fr-FR" dirty="0"/>
          </a:p>
        </p:txBody>
      </p:sp>
      <p:grpSp>
        <p:nvGrpSpPr>
          <p:cNvPr id="41" name="Groupe 40"/>
          <p:cNvGrpSpPr/>
          <p:nvPr/>
        </p:nvGrpSpPr>
        <p:grpSpPr>
          <a:xfrm>
            <a:off x="6636794" y="1502877"/>
            <a:ext cx="1199444" cy="868979"/>
            <a:chOff x="1695451" y="1160230"/>
            <a:chExt cx="1038224" cy="75217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8"/>
            <a:stretch/>
          </p:blipFill>
          <p:spPr>
            <a:xfrm>
              <a:off x="1785714" y="1245954"/>
              <a:ext cx="857697" cy="58072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95451" y="1160230"/>
              <a:ext cx="1038224" cy="752177"/>
            </a:xfrm>
            <a:prstGeom prst="rect">
              <a:avLst/>
            </a:prstGeom>
            <a:noFill/>
            <a:ln>
              <a:solidFill>
                <a:srgbClr val="3CB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3191540" y="1502878"/>
            <a:ext cx="1216345" cy="881223"/>
            <a:chOff x="4867050" y="1119187"/>
            <a:chExt cx="1038224" cy="752177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315" y="1209377"/>
              <a:ext cx="857697" cy="57179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867050" y="1119187"/>
              <a:ext cx="1038224" cy="752177"/>
            </a:xfrm>
            <a:prstGeom prst="rect">
              <a:avLst/>
            </a:prstGeom>
            <a:noFill/>
            <a:ln>
              <a:solidFill>
                <a:srgbClr val="3CB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</p:grpSp>
      <p:sp>
        <p:nvSpPr>
          <p:cNvPr id="35" name="Titre 3"/>
          <p:cNvSpPr txBox="1">
            <a:spLocks/>
          </p:cNvSpPr>
          <p:nvPr/>
        </p:nvSpPr>
        <p:spPr>
          <a:xfrm>
            <a:off x="6015973" y="2460075"/>
            <a:ext cx="3062908" cy="516268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en-US" sz="1800" b="0" kern="0" dirty="0">
                <a:solidFill>
                  <a:srgbClr val="97999B">
                    <a:lumMod val="75000"/>
                  </a:srgbClr>
                </a:solidFill>
              </a:rPr>
              <a:t>% V.E. sur le </a:t>
            </a:r>
            <a:r>
              <a:rPr lang="en-US" sz="1800" b="0" kern="0" dirty="0" err="1">
                <a:solidFill>
                  <a:srgbClr val="97999B">
                    <a:lumMod val="75000"/>
                  </a:srgbClr>
                </a:solidFill>
              </a:rPr>
              <a:t>marche</a:t>
            </a:r>
            <a:r>
              <a:rPr lang="en-US" sz="1800" b="0" kern="0" dirty="0">
                <a:solidFill>
                  <a:srgbClr val="97999B">
                    <a:lumMod val="75000"/>
                  </a:srgbClr>
                </a:solidFill>
              </a:rPr>
              <a:t> total</a:t>
            </a:r>
            <a:endParaRPr lang="en-US" sz="1800" kern="0" dirty="0">
              <a:solidFill>
                <a:srgbClr val="97999B">
                  <a:lumMod val="75000"/>
                </a:srgbClr>
              </a:solidFill>
            </a:endParaRPr>
          </a:p>
        </p:txBody>
      </p:sp>
      <p:sp>
        <p:nvSpPr>
          <p:cNvPr id="39" name="Titre 3"/>
          <p:cNvSpPr txBox="1">
            <a:spLocks/>
          </p:cNvSpPr>
          <p:nvPr/>
        </p:nvSpPr>
        <p:spPr>
          <a:xfrm>
            <a:off x="2246606" y="2477247"/>
            <a:ext cx="3483461" cy="516268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en-US" sz="1800" b="0" kern="0" dirty="0">
                <a:solidFill>
                  <a:srgbClr val="97999B">
                    <a:lumMod val="75000"/>
                  </a:srgbClr>
                </a:solidFill>
              </a:rPr>
              <a:t>% </a:t>
            </a:r>
            <a:r>
              <a:rPr lang="en-US" sz="1800" b="0" kern="0" dirty="0" smtClean="0">
                <a:solidFill>
                  <a:srgbClr val="97999B">
                    <a:lumMod val="75000"/>
                  </a:srgbClr>
                </a:solidFill>
              </a:rPr>
              <a:t>V.E. sur le </a:t>
            </a:r>
            <a:r>
              <a:rPr lang="en-US" sz="1800" b="0" kern="0" dirty="0" err="1" smtClean="0">
                <a:solidFill>
                  <a:srgbClr val="97999B">
                    <a:lumMod val="75000"/>
                  </a:srgbClr>
                </a:solidFill>
              </a:rPr>
              <a:t>marche</a:t>
            </a:r>
            <a:r>
              <a:rPr lang="en-US" sz="1800" b="0" kern="0" dirty="0" smtClean="0">
                <a:solidFill>
                  <a:srgbClr val="97999B">
                    <a:lumMod val="75000"/>
                  </a:srgbClr>
                </a:solidFill>
              </a:rPr>
              <a:t> total</a:t>
            </a:r>
            <a:endParaRPr lang="en-US" sz="1800" kern="0" dirty="0">
              <a:solidFill>
                <a:srgbClr val="97999B">
                  <a:lumMod val="75000"/>
                </a:srgbClr>
              </a:solidFill>
            </a:endParaRPr>
          </a:p>
        </p:txBody>
      </p:sp>
      <p:sp>
        <p:nvSpPr>
          <p:cNvPr id="43" name="Titre 3"/>
          <p:cNvSpPr txBox="1">
            <a:spLocks/>
          </p:cNvSpPr>
          <p:nvPr/>
        </p:nvSpPr>
        <p:spPr>
          <a:xfrm>
            <a:off x="688071" y="1391173"/>
            <a:ext cx="1864308" cy="735471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en-US" sz="7200" b="0" kern="0" dirty="0" smtClean="0">
                <a:ln w="19050">
                  <a:solidFill>
                    <a:srgbClr val="3CB6CE"/>
                  </a:solidFill>
                </a:ln>
                <a:pattFill prst="dkDnDiag">
                  <a:fgClr>
                    <a:srgbClr val="3CB6CE"/>
                  </a:fgClr>
                  <a:bgClr>
                    <a:srgbClr val="FFFFFF"/>
                  </a:bgClr>
                </a:pattFill>
              </a:rPr>
              <a:t>140 </a:t>
            </a:r>
            <a:r>
              <a:rPr lang="en-US" sz="3733" b="0" kern="0" dirty="0">
                <a:ln w="19050">
                  <a:solidFill>
                    <a:srgbClr val="3CB6CE"/>
                  </a:solidFill>
                </a:ln>
                <a:pattFill prst="dkDnDiag">
                  <a:fgClr>
                    <a:srgbClr val="3CB6CE"/>
                  </a:fgClr>
                  <a:bgClr>
                    <a:srgbClr val="FFFFFF"/>
                  </a:bgClr>
                </a:pattFill>
              </a:rPr>
              <a:t>x</a:t>
            </a:r>
            <a:r>
              <a:rPr lang="en-US" sz="7200" b="0" kern="0" dirty="0">
                <a:ln w="19050">
                  <a:solidFill>
                    <a:srgbClr val="3CB6CE"/>
                  </a:solidFill>
                </a:ln>
                <a:pattFill prst="dkDnDiag">
                  <a:fgClr>
                    <a:srgbClr val="3CB6CE"/>
                  </a:fgClr>
                  <a:bgClr>
                    <a:srgbClr val="FFFFFF"/>
                  </a:bgClr>
                </a:pattFill>
              </a:rPr>
              <a:t>  </a:t>
            </a:r>
            <a:endParaRPr lang="en-US" sz="8800" b="0" kern="0" dirty="0">
              <a:ln w="19050">
                <a:solidFill>
                  <a:srgbClr val="3CB6CE"/>
                </a:solidFill>
              </a:ln>
              <a:pattFill prst="dkDnDiag">
                <a:fgClr>
                  <a:srgbClr val="3CB6CE"/>
                </a:fgClr>
                <a:bgClr>
                  <a:srgbClr val="FFFFFF"/>
                </a:bgClr>
              </a:pattFill>
            </a:endParaRPr>
          </a:p>
        </p:txBody>
      </p:sp>
      <p:sp>
        <p:nvSpPr>
          <p:cNvPr id="44" name="Titre 3"/>
          <p:cNvSpPr txBox="1">
            <a:spLocks/>
          </p:cNvSpPr>
          <p:nvPr/>
        </p:nvSpPr>
        <p:spPr>
          <a:xfrm>
            <a:off x="4221271" y="1465245"/>
            <a:ext cx="2439955" cy="735471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7200" b="0" kern="0" dirty="0">
                <a:ln w="19050">
                  <a:solidFill>
                    <a:srgbClr val="3CB6CE"/>
                  </a:solidFill>
                </a:ln>
                <a:pattFill prst="dkDnDiag">
                  <a:fgClr>
                    <a:srgbClr val="3CB6CE"/>
                  </a:fgClr>
                  <a:bgClr>
                    <a:srgbClr val="FFFFFF"/>
                  </a:bgClr>
                </a:pattFill>
              </a:rPr>
              <a:t>=</a:t>
            </a:r>
            <a:endParaRPr lang="en-US" sz="8800" b="0" kern="0" dirty="0">
              <a:ln w="19050">
                <a:solidFill>
                  <a:srgbClr val="3CB6CE"/>
                </a:solidFill>
              </a:ln>
              <a:pattFill prst="dkDnDiag">
                <a:fgClr>
                  <a:srgbClr val="3CB6CE"/>
                </a:fgClr>
                <a:bgClr>
                  <a:srgbClr val="FFFFFF"/>
                </a:bgClr>
              </a:pattFill>
            </a:endParaRPr>
          </a:p>
        </p:txBody>
      </p:sp>
      <p:sp>
        <p:nvSpPr>
          <p:cNvPr id="62" name="Titre 3"/>
          <p:cNvSpPr txBox="1">
            <a:spLocks/>
          </p:cNvSpPr>
          <p:nvPr/>
        </p:nvSpPr>
        <p:spPr>
          <a:xfrm rot="20726407">
            <a:off x="8529422" y="878515"/>
            <a:ext cx="5081376" cy="1614728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fr-FR" sz="4800" b="0" kern="0" dirty="0" smtClean="0">
                <a:ln w="19050">
                  <a:solidFill>
                    <a:srgbClr val="3CB6CE"/>
                  </a:solidFill>
                </a:ln>
                <a:pattFill prst="dkDnDiag">
                  <a:fgClr>
                    <a:srgbClr val="3CB6CE"/>
                  </a:fgClr>
                  <a:bgClr>
                    <a:srgbClr val="FFFFFF"/>
                  </a:bgClr>
                </a:pattFill>
              </a:rPr>
              <a:t>Pourquoi</a:t>
            </a:r>
            <a:r>
              <a:rPr lang="en-US" sz="4800" b="0" kern="0" dirty="0" smtClean="0">
                <a:ln w="19050">
                  <a:solidFill>
                    <a:srgbClr val="3CB6CE"/>
                  </a:solidFill>
                </a:ln>
                <a:pattFill prst="dkDnDiag">
                  <a:fgClr>
                    <a:srgbClr val="3CB6CE"/>
                  </a:fgClr>
                  <a:bgClr>
                    <a:srgbClr val="FFFFFF"/>
                  </a:bgClr>
                </a:pattFill>
              </a:rPr>
              <a:t> </a:t>
            </a:r>
            <a:r>
              <a:rPr lang="en-US" sz="4800" b="0" kern="0" dirty="0">
                <a:ln w="19050">
                  <a:solidFill>
                    <a:srgbClr val="3CB6CE"/>
                  </a:solidFill>
                </a:ln>
                <a:pattFill prst="dkDnDiag">
                  <a:fgClr>
                    <a:srgbClr val="3CB6CE"/>
                  </a:fgClr>
                  <a:bgClr>
                    <a:srgbClr val="FFFFFF"/>
                  </a:bgClr>
                </a:pattFill>
              </a:rPr>
              <a:t>?</a:t>
            </a:r>
            <a:r>
              <a:rPr lang="en-US" sz="3600" b="0" kern="0" dirty="0">
                <a:ln w="19050">
                  <a:solidFill>
                    <a:srgbClr val="3CB6CE"/>
                  </a:solidFill>
                </a:ln>
                <a:pattFill prst="dkDnDiag">
                  <a:fgClr>
                    <a:srgbClr val="3CB6CE"/>
                  </a:fgClr>
                  <a:bgClr>
                    <a:srgbClr val="FFFFFF"/>
                  </a:bgClr>
                </a:pattFill>
              </a:rPr>
              <a:t>  </a:t>
            </a:r>
            <a:endParaRPr lang="en-US" sz="4800" b="0" kern="0" dirty="0">
              <a:ln w="19050">
                <a:solidFill>
                  <a:srgbClr val="3CB6CE"/>
                </a:solidFill>
              </a:ln>
              <a:pattFill prst="dkDnDiag">
                <a:fgClr>
                  <a:srgbClr val="3CB6CE"/>
                </a:fgClr>
                <a:bgClr>
                  <a:srgbClr val="FFFFFF"/>
                </a:bgClr>
              </a:patt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8124401" y="3569689"/>
            <a:ext cx="1469543" cy="361783"/>
            <a:chOff x="7808575" y="3951498"/>
            <a:chExt cx="1469543" cy="361783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575" y="3959124"/>
              <a:ext cx="531235" cy="354157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8"/>
            <a:stretch/>
          </p:blipFill>
          <p:spPr>
            <a:xfrm>
              <a:off x="8753605" y="3951498"/>
              <a:ext cx="524513" cy="355136"/>
            </a:xfrm>
            <a:prstGeom prst="rect">
              <a:avLst/>
            </a:prstGeom>
          </p:spPr>
        </p:pic>
      </p:grp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43931"/>
              </p:ext>
            </p:extLst>
          </p:nvPr>
        </p:nvGraphicFramePr>
        <p:xfrm>
          <a:off x="1960900" y="3525421"/>
          <a:ext cx="7791832" cy="20437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935736"/>
                <a:gridCol w="968991"/>
                <a:gridCol w="887105"/>
              </a:tblGrid>
              <a:tr h="458809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>
                          <a:solidFill>
                            <a:schemeClr val="bg1"/>
                          </a:solidFill>
                        </a:rPr>
                        <a:t>Quelques</a:t>
                      </a:r>
                      <a:r>
                        <a:rPr lang="fr-FR" baseline="0" noProof="0" dirty="0" smtClean="0">
                          <a:solidFill>
                            <a:schemeClr val="bg1"/>
                          </a:solidFill>
                        </a:rPr>
                        <a:t> différences</a:t>
                      </a:r>
                      <a:endParaRPr lang="fr-FR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91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Points de chargement par 100.000 habitants</a:t>
                      </a:r>
                      <a:endParaRPr lang="fr-FR" sz="2000" noProof="0" dirty="0"/>
                    </a:p>
                  </a:txBody>
                  <a:tcPr>
                    <a:solidFill>
                      <a:srgbClr val="327F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solidFill>
                      <a:srgbClr val="327F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162</a:t>
                      </a:r>
                      <a:endParaRPr lang="en-US" sz="2000" dirty="0"/>
                    </a:p>
                  </a:txBody>
                  <a:tcPr>
                    <a:solidFill>
                      <a:srgbClr val="327FBE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Prime d’achat</a:t>
                      </a:r>
                      <a:endParaRPr lang="fr-FR" sz="2000" noProof="0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Avantage pratique (Parking, Chargement, Accès)</a:t>
                      </a:r>
                      <a:endParaRPr lang="fr-FR" sz="2000" noProof="0" dirty="0"/>
                    </a:p>
                  </a:txBody>
                  <a:tcPr>
                    <a:solidFill>
                      <a:srgbClr val="327F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27F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 smtClean="0"/>
                    </a:p>
                  </a:txBody>
                  <a:tcPr>
                    <a:solidFill>
                      <a:srgbClr val="327FBE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Incitation</a:t>
                      </a:r>
                      <a:r>
                        <a:rPr lang="fr-FR" sz="2000" baseline="0" noProof="0" dirty="0" smtClean="0"/>
                        <a:t> fiscale</a:t>
                      </a:r>
                      <a:endParaRPr lang="fr-FR" sz="2000" noProof="0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 smtClean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 smtClean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5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6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5" y="2051055"/>
            <a:ext cx="3954815" cy="2635664"/>
          </a:xfrm>
          <a:prstGeom prst="rect">
            <a:avLst/>
          </a:prstGeom>
        </p:spPr>
      </p:pic>
      <p:pic>
        <p:nvPicPr>
          <p:cNvPr id="58" name="photo_202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546" y="1988862"/>
            <a:ext cx="1047677" cy="939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02" y="988924"/>
            <a:ext cx="641332" cy="641332"/>
          </a:xfrm>
          <a:prstGeom prst="rect">
            <a:avLst/>
          </a:prstGeom>
        </p:spPr>
      </p:pic>
      <p:sp>
        <p:nvSpPr>
          <p:cNvPr id="5" name="Shape 226"/>
          <p:cNvSpPr/>
          <p:nvPr/>
        </p:nvSpPr>
        <p:spPr>
          <a:xfrm rot="16200000">
            <a:off x="2512521" y="3268331"/>
            <a:ext cx="212779" cy="25130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133"/>
          </a:p>
        </p:txBody>
      </p:sp>
      <p:grpSp>
        <p:nvGrpSpPr>
          <p:cNvPr id="6" name="Group 229"/>
          <p:cNvGrpSpPr/>
          <p:nvPr/>
        </p:nvGrpSpPr>
        <p:grpSpPr>
          <a:xfrm>
            <a:off x="8733256" y="3846528"/>
            <a:ext cx="1779603" cy="1779603"/>
            <a:chOff x="0" y="0"/>
            <a:chExt cx="2530987" cy="2530987"/>
          </a:xfrm>
        </p:grpSpPr>
        <p:pic>
          <p:nvPicPr>
            <p:cNvPr id="7" name="pasted-image.pdf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30988" cy="25309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Legrand_Borne_VE_Prenium.jpg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4933" y="721935"/>
              <a:ext cx="752443" cy="659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SG_HP_image2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450" y="1216538"/>
            <a:ext cx="3042979" cy="126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6104" y="4053961"/>
            <a:ext cx="1973251" cy="1714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df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1564" y="4441947"/>
            <a:ext cx="547625" cy="1415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 235"/>
          <p:cNvGrpSpPr/>
          <p:nvPr/>
        </p:nvGrpSpPr>
        <p:grpSpPr>
          <a:xfrm>
            <a:off x="7371211" y="553731"/>
            <a:ext cx="1970151" cy="1262512"/>
            <a:chOff x="0" y="0"/>
            <a:chExt cx="2801990" cy="1795572"/>
          </a:xfrm>
        </p:grpSpPr>
        <p:pic>
          <p:nvPicPr>
            <p:cNvPr id="13" name="pasted-image.pdf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3977"/>
              <a:ext cx="2801991" cy="1571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46080.png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181" y="0"/>
              <a:ext cx="934446" cy="934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" name="Group 241"/>
          <p:cNvGrpSpPr/>
          <p:nvPr/>
        </p:nvGrpSpPr>
        <p:grpSpPr>
          <a:xfrm>
            <a:off x="445193" y="1535181"/>
            <a:ext cx="1044879" cy="2757219"/>
            <a:chOff x="0" y="0"/>
            <a:chExt cx="1811819" cy="4254531"/>
          </a:xfrm>
        </p:grpSpPr>
        <p:pic>
          <p:nvPicPr>
            <p:cNvPr id="16" name="marquage-voie-reservee-aux-bus-filtered.jpeg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-1221356" y="1221355"/>
              <a:ext cx="4254532" cy="1811821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7" name="RTEmagicC_6699_voiture-electrique_actualite-voiturefr_txdam17637_9dd4e4-filtered.png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16724" y="401503"/>
              <a:ext cx="516130" cy="4360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RTEmagicC_6699_voiture-electrique_actualite-voiturefr_txdam17637_9dd4e4-filtered.png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16724" y="2587708"/>
              <a:ext cx="516130" cy="436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114692" y="744473"/>
              <a:ext cx="720235" cy="392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114692" y="3038229"/>
              <a:ext cx="720235" cy="392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Shape 242"/>
          <p:cNvSpPr/>
          <p:nvPr/>
        </p:nvSpPr>
        <p:spPr>
          <a:xfrm rot="1817708">
            <a:off x="7488334" y="4337894"/>
            <a:ext cx="1300201" cy="305764"/>
          </a:xfrm>
          <a:prstGeom prst="leftRightArrow">
            <a:avLst>
              <a:gd name="adj1" fmla="val 46235"/>
              <a:gd name="adj2" fmla="val 81481"/>
            </a:avLst>
          </a:prstGeom>
          <a:solidFill>
            <a:srgbClr val="38BBD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133"/>
          </a:p>
        </p:txBody>
      </p:sp>
      <p:sp>
        <p:nvSpPr>
          <p:cNvPr id="23" name="Shape 244"/>
          <p:cNvSpPr/>
          <p:nvPr/>
        </p:nvSpPr>
        <p:spPr>
          <a:xfrm rot="14083476">
            <a:off x="5531313" y="2336595"/>
            <a:ext cx="554043" cy="255457"/>
          </a:xfrm>
          <a:prstGeom prst="leftRightArrow">
            <a:avLst>
              <a:gd name="adj1" fmla="val 46235"/>
              <a:gd name="adj2" fmla="val 81481"/>
            </a:avLst>
          </a:prstGeom>
          <a:solidFill>
            <a:srgbClr val="38BBD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133"/>
          </a:p>
        </p:txBody>
      </p:sp>
      <p:sp>
        <p:nvSpPr>
          <p:cNvPr id="24" name="Shape 245"/>
          <p:cNvSpPr/>
          <p:nvPr/>
        </p:nvSpPr>
        <p:spPr>
          <a:xfrm rot="11557372">
            <a:off x="2455294" y="2955093"/>
            <a:ext cx="2214567" cy="244605"/>
          </a:xfrm>
          <a:prstGeom prst="leftRightArrow">
            <a:avLst>
              <a:gd name="adj1" fmla="val 46235"/>
              <a:gd name="adj2" fmla="val 81481"/>
            </a:avLst>
          </a:prstGeom>
          <a:solidFill>
            <a:srgbClr val="38BBD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133"/>
          </a:p>
        </p:txBody>
      </p:sp>
      <p:sp>
        <p:nvSpPr>
          <p:cNvPr id="25" name="Shape 246"/>
          <p:cNvSpPr/>
          <p:nvPr/>
        </p:nvSpPr>
        <p:spPr>
          <a:xfrm rot="16200000">
            <a:off x="5916867" y="4418255"/>
            <a:ext cx="517579" cy="253727"/>
          </a:xfrm>
          <a:prstGeom prst="leftRightArrow">
            <a:avLst>
              <a:gd name="adj1" fmla="val 46235"/>
              <a:gd name="adj2" fmla="val 81481"/>
            </a:avLst>
          </a:prstGeom>
          <a:solidFill>
            <a:srgbClr val="38BBD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133"/>
          </a:p>
        </p:txBody>
      </p:sp>
      <p:sp>
        <p:nvSpPr>
          <p:cNvPr id="26" name="Shape 247"/>
          <p:cNvSpPr/>
          <p:nvPr/>
        </p:nvSpPr>
        <p:spPr>
          <a:xfrm rot="8855081">
            <a:off x="3540141" y="4297919"/>
            <a:ext cx="1160895" cy="253727"/>
          </a:xfrm>
          <a:prstGeom prst="leftRightArrow">
            <a:avLst>
              <a:gd name="adj1" fmla="val 46235"/>
              <a:gd name="adj2" fmla="val 81481"/>
            </a:avLst>
          </a:prstGeom>
          <a:solidFill>
            <a:srgbClr val="38BBD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133"/>
          </a:p>
        </p:txBody>
      </p:sp>
      <p:sp>
        <p:nvSpPr>
          <p:cNvPr id="27" name="Shape 248"/>
          <p:cNvSpPr/>
          <p:nvPr/>
        </p:nvSpPr>
        <p:spPr>
          <a:xfrm>
            <a:off x="3891050" y="2449094"/>
            <a:ext cx="1122099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5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pPr lvl="0">
              <a:defRPr sz="1800"/>
            </a:pPr>
            <a:r>
              <a:rPr sz="1600" dirty="0">
                <a:latin typeface="+mn-lt"/>
              </a:rPr>
              <a:t>Smart grids</a:t>
            </a:r>
          </a:p>
        </p:txBody>
      </p:sp>
      <p:sp>
        <p:nvSpPr>
          <p:cNvPr id="28" name="Shape 249"/>
          <p:cNvSpPr/>
          <p:nvPr/>
        </p:nvSpPr>
        <p:spPr>
          <a:xfrm>
            <a:off x="7743093" y="1774078"/>
            <a:ext cx="1027521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5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pPr lvl="0">
              <a:defRPr sz="1800"/>
            </a:pPr>
            <a:r>
              <a:rPr lang="fr-FR" sz="1600" dirty="0" smtClean="0">
                <a:latin typeface="+mn-lt"/>
              </a:rPr>
              <a:t>Recyclage</a:t>
            </a:r>
            <a:endParaRPr sz="1600" dirty="0">
              <a:latin typeface="+mn-lt"/>
            </a:endParaRPr>
          </a:p>
        </p:txBody>
      </p:sp>
      <p:sp>
        <p:nvSpPr>
          <p:cNvPr id="29" name="Shape 250"/>
          <p:cNvSpPr/>
          <p:nvPr/>
        </p:nvSpPr>
        <p:spPr>
          <a:xfrm>
            <a:off x="2979389" y="4964818"/>
            <a:ext cx="1262251" cy="56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25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pPr lvl="0">
              <a:defRPr sz="1800"/>
            </a:pPr>
            <a:r>
              <a:rPr lang="fr-FR" sz="1600" dirty="0" smtClean="0">
                <a:latin typeface="+mn-lt"/>
              </a:rPr>
              <a:t>Incitation </a:t>
            </a:r>
          </a:p>
          <a:p>
            <a:pPr lvl="0">
              <a:defRPr sz="1800"/>
            </a:pPr>
            <a:r>
              <a:rPr lang="fr-FR" sz="1600" dirty="0" smtClean="0">
                <a:latin typeface="+mn-lt"/>
              </a:rPr>
              <a:t>Financière</a:t>
            </a:r>
            <a:endParaRPr sz="1600" dirty="0">
              <a:latin typeface="+mn-lt"/>
            </a:endParaRPr>
          </a:p>
        </p:txBody>
      </p:sp>
      <p:sp>
        <p:nvSpPr>
          <p:cNvPr id="30" name="Shape 251"/>
          <p:cNvSpPr/>
          <p:nvPr/>
        </p:nvSpPr>
        <p:spPr>
          <a:xfrm>
            <a:off x="8415758" y="5530874"/>
            <a:ext cx="2180081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5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pPr lvl="0">
              <a:defRPr sz="1800"/>
            </a:pPr>
            <a:r>
              <a:rPr lang="fr-FR" sz="1600" dirty="0" smtClean="0">
                <a:latin typeface="+mn-lt"/>
              </a:rPr>
              <a:t>Chargement à domicile</a:t>
            </a:r>
            <a:endParaRPr sz="1600" dirty="0">
              <a:latin typeface="+mn-lt"/>
            </a:endParaRPr>
          </a:p>
        </p:txBody>
      </p:sp>
      <p:sp>
        <p:nvSpPr>
          <p:cNvPr id="31" name="Shape 252"/>
          <p:cNvSpPr/>
          <p:nvPr/>
        </p:nvSpPr>
        <p:spPr>
          <a:xfrm>
            <a:off x="4799880" y="5939710"/>
            <a:ext cx="2943213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25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pPr lvl="0">
              <a:defRPr sz="1800"/>
            </a:pPr>
            <a:r>
              <a:rPr lang="fr-FR" sz="1600" dirty="0" smtClean="0">
                <a:latin typeface="+mn-lt"/>
              </a:rPr>
              <a:t>Points de chargement publics</a:t>
            </a:r>
            <a:endParaRPr sz="1600" dirty="0">
              <a:latin typeface="+mn-lt"/>
            </a:endParaRPr>
          </a:p>
        </p:txBody>
      </p:sp>
      <p:sp>
        <p:nvSpPr>
          <p:cNvPr id="32" name="Shape 253"/>
          <p:cNvSpPr/>
          <p:nvPr/>
        </p:nvSpPr>
        <p:spPr>
          <a:xfrm>
            <a:off x="1530631" y="3402042"/>
            <a:ext cx="1036626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5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pPr lvl="0">
              <a:defRPr sz="1800"/>
            </a:pPr>
            <a:r>
              <a:rPr lang="fr-FR" sz="1600" dirty="0" smtClean="0">
                <a:latin typeface="+mn-lt"/>
              </a:rPr>
              <a:t>Avantages</a:t>
            </a:r>
            <a:endParaRPr sz="1600" dirty="0">
              <a:latin typeface="+mn-lt"/>
            </a:endParaRPr>
          </a:p>
        </p:txBody>
      </p:sp>
      <p:grpSp>
        <p:nvGrpSpPr>
          <p:cNvPr id="33" name="Group 261"/>
          <p:cNvGrpSpPr/>
          <p:nvPr/>
        </p:nvGrpSpPr>
        <p:grpSpPr>
          <a:xfrm>
            <a:off x="10370984" y="1025628"/>
            <a:ext cx="1774221" cy="1166917"/>
            <a:chOff x="81070" y="0"/>
            <a:chExt cx="2523334" cy="1659613"/>
          </a:xfrm>
        </p:grpSpPr>
        <p:pic>
          <p:nvPicPr>
            <p:cNvPr id="34" name="pasted-image.pdf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70" y="392944"/>
              <a:ext cx="878475" cy="776359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35" name="pasted-image.pdf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6838" y="530380"/>
              <a:ext cx="878476" cy="776359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36" name="pasted-image.pdf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15354" y="143049"/>
              <a:ext cx="878476" cy="776359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37" name="pasted-image.pdf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2101" y="883255"/>
              <a:ext cx="878476" cy="776359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38" name="pasted-image.pdf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6838" y="0"/>
              <a:ext cx="878476" cy="776359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39" name="pasted-image.pdf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7333" y="791870"/>
              <a:ext cx="878476" cy="776359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40" name="pasted-image.pdf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5929" y="531172"/>
              <a:ext cx="878476" cy="776359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</p:grpSp>
      <p:sp>
        <p:nvSpPr>
          <p:cNvPr id="41" name="Shape 262"/>
          <p:cNvSpPr/>
          <p:nvPr/>
        </p:nvSpPr>
        <p:spPr>
          <a:xfrm>
            <a:off x="9501620" y="2292287"/>
            <a:ext cx="1005080" cy="56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5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pPr lvl="0" algn="ctr">
              <a:defRPr sz="1800"/>
            </a:pPr>
            <a:r>
              <a:rPr lang="fr-FR" sz="1600" dirty="0" smtClean="0">
                <a:latin typeface="+mn-lt"/>
              </a:rPr>
              <a:t>Flottes</a:t>
            </a:r>
          </a:p>
          <a:p>
            <a:pPr lvl="0" algn="ctr">
              <a:defRPr sz="1800"/>
            </a:pPr>
            <a:r>
              <a:rPr lang="fr-FR" sz="1600" dirty="0" smtClean="0">
                <a:latin typeface="+mn-lt"/>
              </a:rPr>
              <a:t> publiques</a:t>
            </a:r>
            <a:endParaRPr sz="1600" dirty="0">
              <a:latin typeface="+mn-lt"/>
            </a:endParaRPr>
          </a:p>
        </p:txBody>
      </p:sp>
      <p:sp>
        <p:nvSpPr>
          <p:cNvPr id="42" name="Shape 263"/>
          <p:cNvSpPr/>
          <p:nvPr/>
        </p:nvSpPr>
        <p:spPr>
          <a:xfrm rot="20293700">
            <a:off x="7401048" y="2888103"/>
            <a:ext cx="1543288" cy="289999"/>
          </a:xfrm>
          <a:prstGeom prst="leftRightArrow">
            <a:avLst>
              <a:gd name="adj1" fmla="val 46235"/>
              <a:gd name="adj2" fmla="val 81481"/>
            </a:avLst>
          </a:prstGeom>
          <a:solidFill>
            <a:srgbClr val="38BBD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133"/>
          </a:p>
        </p:txBody>
      </p:sp>
      <p:pic>
        <p:nvPicPr>
          <p:cNvPr id="43" name="Electric-Vehicle-Parking-Only-Sign-K-7801.gif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70" y="2252109"/>
            <a:ext cx="739481" cy="1072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copropriete1.jpg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56953" y="4193390"/>
            <a:ext cx="1333635" cy="1249023"/>
          </a:xfrm>
          <a:prstGeom prst="rect">
            <a:avLst/>
          </a:prstGeom>
          <a:ln w="12700">
            <a:solidFill>
              <a:srgbClr val="EFAA13"/>
            </a:solidFill>
            <a:prstDash val="sysDot"/>
            <a:miter lim="400000"/>
          </a:ln>
        </p:spPr>
      </p:pic>
      <p:grpSp>
        <p:nvGrpSpPr>
          <p:cNvPr id="45" name="Group 287"/>
          <p:cNvGrpSpPr/>
          <p:nvPr/>
        </p:nvGrpSpPr>
        <p:grpSpPr>
          <a:xfrm>
            <a:off x="917177" y="5431331"/>
            <a:ext cx="1896191" cy="880032"/>
            <a:chOff x="0" y="0"/>
            <a:chExt cx="4196636" cy="1947677"/>
          </a:xfrm>
        </p:grpSpPr>
        <p:grpSp>
          <p:nvGrpSpPr>
            <p:cNvPr id="46" name="Group 285"/>
            <p:cNvGrpSpPr/>
            <p:nvPr/>
          </p:nvGrpSpPr>
          <p:grpSpPr>
            <a:xfrm>
              <a:off x="0" y="-1"/>
              <a:ext cx="4187601" cy="1947679"/>
              <a:chOff x="0" y="0"/>
              <a:chExt cx="4187600" cy="1947677"/>
            </a:xfrm>
          </p:grpSpPr>
          <p:pic>
            <p:nvPicPr>
              <p:cNvPr id="48" name="Renault_31739_1_6.jpg"/>
              <p:cNvPicPr/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240000">
                <a:off x="33781" y="57319"/>
                <a:ext cx="1679298" cy="10271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49" name="Group 284"/>
              <p:cNvGrpSpPr/>
              <p:nvPr/>
            </p:nvGrpSpPr>
            <p:grpSpPr>
              <a:xfrm>
                <a:off x="250316" y="812398"/>
                <a:ext cx="3937285" cy="1135280"/>
                <a:chOff x="0" y="0"/>
                <a:chExt cx="3937283" cy="1135279"/>
              </a:xfrm>
            </p:grpSpPr>
            <p:pic>
              <p:nvPicPr>
                <p:cNvPr id="50" name="18105.png"/>
                <p:cNvPicPr/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48156" y="826890"/>
                  <a:ext cx="2021885" cy="3083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1" name="Shape 278"/>
                <p:cNvSpPr/>
                <p:nvPr/>
              </p:nvSpPr>
              <p:spPr>
                <a:xfrm rot="16242391">
                  <a:off x="1665978" y="628617"/>
                  <a:ext cx="593576" cy="160785"/>
                </a:xfrm>
                <a:prstGeom prst="rightArrow">
                  <a:avLst>
                    <a:gd name="adj1" fmla="val 77016"/>
                    <a:gd name="adj2" fmla="val 0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  <a:endParaRPr sz="2133"/>
                </a:p>
              </p:txBody>
            </p:sp>
            <p:sp>
              <p:nvSpPr>
                <p:cNvPr id="52" name="Shape 279"/>
                <p:cNvSpPr/>
                <p:nvPr/>
              </p:nvSpPr>
              <p:spPr>
                <a:xfrm>
                  <a:off x="605832" y="378578"/>
                  <a:ext cx="2716146" cy="53298"/>
                </a:xfrm>
                <a:prstGeom prst="rightArrow">
                  <a:avLst>
                    <a:gd name="adj1" fmla="val 77016"/>
                    <a:gd name="adj2" fmla="val 0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  <a:endParaRPr sz="2133"/>
                </a:p>
              </p:txBody>
            </p:sp>
            <p:sp>
              <p:nvSpPr>
                <p:cNvPr id="53" name="Shape 280"/>
                <p:cNvSpPr/>
                <p:nvPr/>
              </p:nvSpPr>
              <p:spPr>
                <a:xfrm rot="16242391">
                  <a:off x="3215797" y="301437"/>
                  <a:ext cx="176681" cy="63186"/>
                </a:xfrm>
                <a:prstGeom prst="rightArrow">
                  <a:avLst>
                    <a:gd name="adj1" fmla="val 77016"/>
                    <a:gd name="adj2" fmla="val 0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  <a:endParaRPr sz="2133"/>
                </a:p>
              </p:txBody>
            </p:sp>
            <p:sp>
              <p:nvSpPr>
                <p:cNvPr id="54" name="Shape 281"/>
                <p:cNvSpPr/>
                <p:nvPr/>
              </p:nvSpPr>
              <p:spPr>
                <a:xfrm rot="16242391">
                  <a:off x="542622" y="301437"/>
                  <a:ext cx="176681" cy="63186"/>
                </a:xfrm>
                <a:prstGeom prst="rightArrow">
                  <a:avLst>
                    <a:gd name="adj1" fmla="val 77016"/>
                    <a:gd name="adj2" fmla="val 0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  <a:endParaRPr sz="2133"/>
                </a:p>
              </p:txBody>
            </p:sp>
            <p:pic>
              <p:nvPicPr>
                <p:cNvPr id="55" name="21428.png"/>
                <p:cNvPicPr/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0"/>
                  <a:ext cx="1264109" cy="24479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6" name="21428.png"/>
                <p:cNvPicPr/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673175" y="0"/>
                  <a:ext cx="1264109" cy="24479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pic>
          <p:nvPicPr>
            <p:cNvPr id="47" name="medium-renault-clio-4-14.png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1598" y="217028"/>
              <a:ext cx="1255039" cy="8366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7" name="vel2-575x275-2.jpg"/>
          <p:cNvPicPr/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24" b="9250"/>
          <a:stretch/>
        </p:blipFill>
        <p:spPr>
          <a:xfrm>
            <a:off x="5992132" y="4886298"/>
            <a:ext cx="876696" cy="988725"/>
          </a:xfrm>
          <a:prstGeom prst="rect">
            <a:avLst/>
          </a:prstGeom>
          <a:ln w="12700">
            <a:solidFill>
              <a:srgbClr val="EFAA13"/>
            </a:solidFill>
            <a:prstDash val="sysDot"/>
            <a:miter lim="400000"/>
          </a:ln>
        </p:spPr>
      </p:pic>
      <p:pic>
        <p:nvPicPr>
          <p:cNvPr id="59" name="220px-Logo-laposte.png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084" y="1676052"/>
            <a:ext cx="956128" cy="71709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243"/>
          <p:cNvSpPr/>
          <p:nvPr/>
        </p:nvSpPr>
        <p:spPr>
          <a:xfrm rot="18446131">
            <a:off x="6615204" y="2189458"/>
            <a:ext cx="1348541" cy="274213"/>
          </a:xfrm>
          <a:prstGeom prst="leftRightArrow">
            <a:avLst>
              <a:gd name="adj1" fmla="val 46235"/>
              <a:gd name="adj2" fmla="val 81481"/>
            </a:avLst>
          </a:prstGeom>
          <a:solidFill>
            <a:srgbClr val="38BBD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2133"/>
          </a:p>
        </p:txBody>
      </p:sp>
      <p:sp>
        <p:nvSpPr>
          <p:cNvPr id="61" name="Titre 3"/>
          <p:cNvSpPr txBox="1">
            <a:spLocks/>
          </p:cNvSpPr>
          <p:nvPr/>
        </p:nvSpPr>
        <p:spPr>
          <a:xfrm>
            <a:off x="1458690" y="564484"/>
            <a:ext cx="11234561" cy="513772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fr-FR" sz="3200" kern="0" dirty="0" smtClean="0">
                <a:solidFill>
                  <a:srgbClr val="3CB6CE"/>
                </a:solidFill>
                <a:latin typeface="Arial Narrow" panose="020B0606020202030204" pitchFamily="34" charset="0"/>
              </a:rPr>
              <a:t>L’ECOSYSTEME</a:t>
            </a:r>
            <a:endParaRPr lang="fr-FR" sz="3200" kern="0" dirty="0">
              <a:solidFill>
                <a:srgbClr val="3CB6CE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b="0" dirty="0" smtClean="0">
                <a:solidFill>
                  <a:srgbClr val="3CB6CE"/>
                </a:solidFill>
                <a:latin typeface="Arial Narrow" panose="020B0606020202030204" pitchFamily="34" charset="0"/>
              </a:rPr>
              <a:t>03 – </a:t>
            </a:r>
            <a:r>
              <a:rPr lang="en-US" sz="1600" b="0" dirty="0" smtClean="0">
                <a:solidFill>
                  <a:srgbClr val="3CB6CE"/>
                </a:solidFill>
                <a:latin typeface="Arial Narrow" panose="020B0606020202030204" pitchFamily="34" charset="0"/>
              </a:rPr>
              <a:t>L’ECOSYSTEME NECESSAIRE A SA REUSSITE	</a:t>
            </a:r>
            <a:endParaRPr lang="en-US" sz="1600" b="0" dirty="0">
              <a:solidFill>
                <a:srgbClr val="3CB6CE"/>
              </a:solidFill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-239184" y="562245"/>
            <a:ext cx="12192000" cy="6568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sz="4000" b="1" dirty="0">
              <a:solidFill>
                <a:srgbClr val="3399FF"/>
              </a:solidFill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5" t="26245" r="16203" b="25034"/>
          <a:stretch/>
        </p:blipFill>
        <p:spPr>
          <a:xfrm>
            <a:off x="660200" y="2201454"/>
            <a:ext cx="2458387" cy="1714763"/>
          </a:xfrm>
          <a:prstGeom prst="rect">
            <a:avLst/>
          </a:prstGeom>
        </p:spPr>
      </p:pic>
      <p:pic>
        <p:nvPicPr>
          <p:cNvPr id="37" name="Picture 6" descr="Image result for battery e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b="-829"/>
          <a:stretch/>
        </p:blipFill>
        <p:spPr bwMode="auto">
          <a:xfrm>
            <a:off x="677136" y="2095719"/>
            <a:ext cx="2515831" cy="1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-151014" y="4144480"/>
            <a:ext cx="4298800" cy="1744516"/>
            <a:chOff x="-3486494" y="4721270"/>
            <a:chExt cx="11598779" cy="1083158"/>
          </a:xfrm>
        </p:grpSpPr>
        <p:sp>
          <p:nvSpPr>
            <p:cNvPr id="11" name="ZoneTexte 10"/>
            <p:cNvSpPr txBox="1"/>
            <p:nvPr/>
          </p:nvSpPr>
          <p:spPr>
            <a:xfrm>
              <a:off x="-3486494" y="4721270"/>
              <a:ext cx="11598779" cy="10831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r-FR" sz="2400" b="1" dirty="0" smtClean="0">
                  <a:solidFill>
                    <a:srgbClr val="002060"/>
                  </a:solidFill>
                </a:rPr>
                <a:t>Contrainte ou</a:t>
              </a:r>
            </a:p>
            <a:p>
              <a:pPr algn="ctr"/>
              <a:r>
                <a:rPr lang="fr-FR" sz="2400" b="1" dirty="0" smtClean="0">
                  <a:solidFill>
                    <a:srgbClr val="002060"/>
                  </a:solidFill>
                </a:rPr>
                <a:t> opportunité</a:t>
              </a:r>
            </a:p>
            <a:p>
              <a:pPr algn="ctr"/>
              <a:r>
                <a:rPr lang="fr-FR" sz="2400" b="1" dirty="0" smtClean="0">
                  <a:solidFill>
                    <a:srgbClr val="002060"/>
                  </a:solidFill>
                </a:rPr>
                <a:t> pour le réseau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? 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-1698869" y="4767909"/>
              <a:ext cx="906031" cy="149887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241300" y="187331"/>
            <a:ext cx="11231033" cy="215900"/>
          </a:xfrm>
        </p:spPr>
        <p:txBody>
          <a:bodyPr/>
          <a:lstStyle/>
          <a:p>
            <a:r>
              <a:rPr lang="fr-FR" b="0" dirty="0">
                <a:solidFill>
                  <a:srgbClr val="3CB6CE"/>
                </a:solidFill>
              </a:rPr>
              <a:t>03 </a:t>
            </a:r>
            <a:r>
              <a:rPr lang="fr-FR" b="0" dirty="0" smtClean="0">
                <a:solidFill>
                  <a:srgbClr val="3CB6CE"/>
                </a:solidFill>
              </a:rPr>
              <a:t>– </a:t>
            </a:r>
            <a:r>
              <a:rPr lang="en-US" b="0" dirty="0" smtClean="0">
                <a:solidFill>
                  <a:srgbClr val="3CB6CE"/>
                </a:solidFill>
              </a:rPr>
              <a:t>L’ECOSYSTEME NECESSAIREA SA REUSSITE</a:t>
            </a:r>
            <a:r>
              <a:rPr lang="en-US" b="0" dirty="0">
                <a:solidFill>
                  <a:srgbClr val="3CB6CE"/>
                </a:solidFill>
              </a:rPr>
              <a:t>	</a:t>
            </a:r>
          </a:p>
          <a:p>
            <a:endParaRPr lang="fr-FR" dirty="0"/>
          </a:p>
        </p:txBody>
      </p:sp>
      <p:sp>
        <p:nvSpPr>
          <p:cNvPr id="23" name="Titre 3"/>
          <p:cNvSpPr>
            <a:spLocks noGrp="1"/>
          </p:cNvSpPr>
          <p:nvPr>
            <p:ph type="title"/>
          </p:nvPr>
        </p:nvSpPr>
        <p:spPr>
          <a:xfrm>
            <a:off x="1172610" y="508692"/>
            <a:ext cx="10159674" cy="370979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rgbClr val="3399FF"/>
                </a:solidFill>
              </a:rPr>
              <a:t>Véhicule électrique : voiture ou batterie mobile ? </a:t>
            </a:r>
            <a:endParaRPr lang="fr-FR" sz="3200" dirty="0">
              <a:solidFill>
                <a:srgbClr val="3399FF"/>
              </a:solidFill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6410660" y="1402182"/>
            <a:ext cx="6650406" cy="1905612"/>
            <a:chOff x="5421309" y="951199"/>
            <a:chExt cx="6650406" cy="1905612"/>
          </a:xfrm>
        </p:grpSpPr>
        <p:sp>
          <p:nvSpPr>
            <p:cNvPr id="49" name="Rectangle 48"/>
            <p:cNvSpPr/>
            <p:nvPr/>
          </p:nvSpPr>
          <p:spPr>
            <a:xfrm>
              <a:off x="5616254" y="1092734"/>
              <a:ext cx="237340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377"/>
              <a:r>
                <a:rPr lang="fr-FR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Energie </a:t>
              </a:r>
              <a:r>
                <a:rPr lang="fr-FR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- 4 TWh / </a:t>
              </a:r>
              <a:r>
                <a:rPr lang="fr-FR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an </a:t>
              </a:r>
              <a:endParaRPr lang="fr-F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MS PGothic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21309" y="1690993"/>
              <a:ext cx="263726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377"/>
              <a:r>
                <a:rPr lang="fr-FR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Puissance </a:t>
              </a:r>
              <a:r>
                <a:rPr lang="fr-FR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- 7 GW </a:t>
              </a:r>
              <a:r>
                <a:rPr lang="fr-FR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inst</a:t>
              </a:r>
              <a:r>
                <a:rPr lang="fr-FR" sz="24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. 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29325" y="2376525"/>
              <a:ext cx="21980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377"/>
              <a:r>
                <a:rPr lang="fr-FR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Stockage </a:t>
              </a:r>
              <a:r>
                <a:rPr lang="fr-FR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- 40 </a:t>
              </a:r>
              <a:r>
                <a:rPr lang="fr-FR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GWh</a:t>
              </a:r>
              <a:endParaRPr lang="fr-F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MS PGothic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8675645" y="2319022"/>
              <a:ext cx="3334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400" dirty="0">
                  <a:solidFill>
                    <a:prstClr val="black"/>
                  </a:solidFill>
                  <a:latin typeface="Arial"/>
                  <a:ea typeface="MS PGothic"/>
                </a:rPr>
                <a:t>25% </a:t>
              </a:r>
              <a:r>
                <a:rPr lang="en-US" sz="1400" dirty="0" smtClean="0">
                  <a:solidFill>
                    <a:prstClr val="black"/>
                  </a:solidFill>
                  <a:latin typeface="Arial"/>
                  <a:ea typeface="MS PGothic"/>
                </a:rPr>
                <a:t>de la reserve </a:t>
              </a:r>
              <a:r>
                <a:rPr lang="fr-FR" sz="1400" dirty="0" smtClean="0">
                  <a:solidFill>
                    <a:prstClr val="black"/>
                  </a:solidFill>
                  <a:latin typeface="Arial"/>
                  <a:ea typeface="MS PGothic"/>
                </a:rPr>
                <a:t>nationale</a:t>
              </a:r>
            </a:p>
            <a:p>
              <a:pPr defTabSz="914377"/>
              <a:r>
                <a:rPr lang="en-US" sz="1400" dirty="0" smtClean="0">
                  <a:solidFill>
                    <a:prstClr val="black"/>
                  </a:solidFill>
                  <a:latin typeface="Arial"/>
                  <a:ea typeface="MS PGothic"/>
                </a:rPr>
                <a:t>(</a:t>
              </a:r>
              <a:r>
                <a:rPr lang="en-US" sz="1400" dirty="0">
                  <a:solidFill>
                    <a:prstClr val="black"/>
                  </a:solidFill>
                  <a:latin typeface="Arial"/>
                  <a:ea typeface="MS PGothic"/>
                </a:rPr>
                <a:t>175 </a:t>
              </a:r>
              <a:r>
                <a:rPr lang="en-US" sz="1400" dirty="0" err="1">
                  <a:solidFill>
                    <a:prstClr val="black"/>
                  </a:solidFill>
                  <a:latin typeface="Arial"/>
                  <a:ea typeface="MS PGothic"/>
                </a:rPr>
                <a:t>GWh</a:t>
              </a:r>
              <a:r>
                <a:rPr lang="en-US" sz="1400" dirty="0">
                  <a:solidFill>
                    <a:prstClr val="black"/>
                  </a:solidFill>
                  <a:latin typeface="Arial"/>
                  <a:ea typeface="MS PGothic"/>
                </a:rPr>
                <a:t> / 7 GW </a:t>
              </a:r>
              <a:r>
                <a:rPr lang="en-US" sz="1400" dirty="0" smtClean="0">
                  <a:solidFill>
                    <a:prstClr val="black"/>
                  </a:solidFill>
                  <a:latin typeface="Arial"/>
                  <a:ea typeface="MS PGothic"/>
                </a:rPr>
                <a:t>de </a:t>
              </a:r>
              <a:r>
                <a:rPr lang="en-US" sz="1400" dirty="0">
                  <a:solidFill>
                    <a:prstClr val="black"/>
                  </a:solidFill>
                  <a:latin typeface="Arial"/>
                  <a:ea typeface="MS PGothic"/>
                </a:rPr>
                <a:t>dam) 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681439" y="1610298"/>
              <a:ext cx="3390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sz="1400" dirty="0" smtClean="0">
                  <a:solidFill>
                    <a:prstClr val="black"/>
                  </a:solidFill>
                  <a:latin typeface="Arial"/>
                  <a:ea typeface="MS PGothic"/>
                </a:rPr>
                <a:t>Equivalent à un changement </a:t>
              </a:r>
            </a:p>
            <a:p>
              <a:pPr defTabSz="914377"/>
              <a:r>
                <a:rPr lang="fr-FR" sz="1400" dirty="0" smtClean="0">
                  <a:solidFill>
                    <a:prstClr val="black"/>
                  </a:solidFill>
                  <a:latin typeface="Arial"/>
                  <a:ea typeface="MS PGothic"/>
                </a:rPr>
                <a:t>De 3°C en hiver</a:t>
              </a:r>
              <a:endParaRPr lang="en-US" sz="1400" dirty="0">
                <a:solidFill>
                  <a:prstClr val="black"/>
                </a:solidFill>
                <a:latin typeface="Arial"/>
                <a:ea typeface="MS PGothic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8675644" y="951199"/>
              <a:ext cx="333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sz="1400" dirty="0" smtClean="0">
                  <a:solidFill>
                    <a:prstClr val="black"/>
                  </a:solidFill>
                  <a:latin typeface="Arial"/>
                  <a:ea typeface="MS PGothic"/>
                </a:rPr>
                <a:t>3 jours de la consommation</a:t>
              </a:r>
            </a:p>
            <a:p>
              <a:pPr defTabSz="914377"/>
              <a:r>
                <a:rPr lang="fr-FR" sz="1400" dirty="0" smtClean="0">
                  <a:solidFill>
                    <a:prstClr val="black"/>
                  </a:solidFill>
                  <a:latin typeface="Arial"/>
                  <a:ea typeface="MS PGothic"/>
                </a:rPr>
                <a:t>nationale</a:t>
              </a:r>
              <a:endParaRPr lang="fr-FR" sz="1400" dirty="0">
                <a:solidFill>
                  <a:prstClr val="black"/>
                </a:solidFill>
                <a:latin typeface="Arial"/>
                <a:ea typeface="MS PGothic"/>
              </a:endParaRPr>
            </a:p>
          </p:txBody>
        </p:sp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857" y="2358896"/>
              <a:ext cx="497915" cy="497915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569" y="1025263"/>
              <a:ext cx="498203" cy="498203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569" y="1682157"/>
              <a:ext cx="498203" cy="498203"/>
            </a:xfrm>
            <a:prstGeom prst="rect">
              <a:avLst/>
            </a:prstGeom>
          </p:spPr>
        </p:pic>
      </p:grpSp>
      <p:grpSp>
        <p:nvGrpSpPr>
          <p:cNvPr id="58" name="Groupe 57"/>
          <p:cNvGrpSpPr/>
          <p:nvPr/>
        </p:nvGrpSpPr>
        <p:grpSpPr>
          <a:xfrm>
            <a:off x="4366770" y="1232095"/>
            <a:ext cx="2082188" cy="1700908"/>
            <a:chOff x="1649573" y="772237"/>
            <a:chExt cx="2082188" cy="1700908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573" y="1061780"/>
              <a:ext cx="1447597" cy="1223004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1817798" y="2011480"/>
              <a:ext cx="12795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377"/>
              <a:r>
                <a:rPr lang="fr-FR" sz="2400" dirty="0">
                  <a:ln w="0"/>
                  <a:solidFill>
                    <a:srgbClr val="5A78BE">
                      <a:lumMod val="75000"/>
                    </a:srgb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/>
                  <a:ea typeface="MS PGothic"/>
                </a:rPr>
                <a:t>1 </a:t>
              </a:r>
              <a:r>
                <a:rPr lang="fr-FR" sz="2400" dirty="0" err="1">
                  <a:ln w="0"/>
                  <a:solidFill>
                    <a:srgbClr val="5A78BE">
                      <a:lumMod val="75000"/>
                    </a:srgb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/>
                  <a:ea typeface="MS PGothic"/>
                </a:rPr>
                <a:t>Mveh</a:t>
              </a:r>
              <a:r>
                <a:rPr lang="fr-FR" sz="2400" dirty="0">
                  <a:ln w="0"/>
                  <a:solidFill>
                    <a:srgbClr val="5A78BE">
                      <a:lumMod val="75000"/>
                    </a:srgb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/>
                  <a:ea typeface="MS PGothic"/>
                </a:rPr>
                <a:t> 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3029591" y="1474390"/>
              <a:ext cx="7021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sz="5400" dirty="0">
                  <a:solidFill>
                    <a:prstClr val="black"/>
                  </a:solidFill>
                  <a:latin typeface="Arial"/>
                  <a:ea typeface="MS PGothic"/>
                </a:rPr>
                <a:t>=</a:t>
              </a:r>
              <a:endParaRPr lang="en-US" sz="5400" dirty="0">
                <a:solidFill>
                  <a:prstClr val="black"/>
                </a:solidFill>
                <a:latin typeface="Arial"/>
                <a:ea typeface="MS PGothic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1955040" y="772237"/>
              <a:ext cx="1074551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dirty="0" smtClean="0">
                  <a:solidFill>
                    <a:srgbClr val="0070C0"/>
                  </a:solidFill>
                  <a:latin typeface="Arial"/>
                  <a:ea typeface="MS PGothic"/>
                </a:rPr>
                <a:t>Pays</a:t>
              </a:r>
              <a:endParaRPr lang="en-US" dirty="0">
                <a:solidFill>
                  <a:srgbClr val="0070C0"/>
                </a:solidFill>
                <a:latin typeface="Arial"/>
                <a:ea typeface="MS PGothic"/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6212261" y="3889280"/>
            <a:ext cx="6801249" cy="1643615"/>
            <a:chOff x="5268573" y="3847753"/>
            <a:chExt cx="6801249" cy="1643615"/>
          </a:xfrm>
        </p:grpSpPr>
        <p:sp>
          <p:nvSpPr>
            <p:cNvPr id="64" name="ZoneTexte 63"/>
            <p:cNvSpPr txBox="1"/>
            <p:nvPr/>
          </p:nvSpPr>
          <p:spPr>
            <a:xfrm>
              <a:off x="8689293" y="3886069"/>
              <a:ext cx="3320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sz="1400" dirty="0">
                  <a:solidFill>
                    <a:prstClr val="black"/>
                  </a:solidFill>
                  <a:latin typeface="Arial"/>
                  <a:ea typeface="MS PGothic"/>
                </a:rPr>
                <a:t>87 </a:t>
              </a:r>
              <a:r>
                <a:rPr lang="fr-FR" sz="1400" dirty="0" smtClean="0">
                  <a:solidFill>
                    <a:prstClr val="black"/>
                  </a:solidFill>
                  <a:latin typeface="Arial"/>
                  <a:ea typeface="MS PGothic"/>
                </a:rPr>
                <a:t>habitations</a:t>
              </a:r>
              <a:endParaRPr lang="fr-FR" sz="1400" dirty="0">
                <a:solidFill>
                  <a:prstClr val="black"/>
                </a:solidFill>
                <a:latin typeface="Arial"/>
                <a:ea typeface="MS PGothic"/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8675645" y="4471938"/>
              <a:ext cx="3394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sz="1400" dirty="0" smtClean="0">
                  <a:solidFill>
                    <a:prstClr val="black"/>
                  </a:solidFill>
                  <a:latin typeface="Arial"/>
                  <a:ea typeface="MS PGothic"/>
                </a:rPr>
                <a:t>Transfo de quartier 600 </a:t>
              </a:r>
              <a:r>
                <a:rPr lang="fr-FR" sz="1400" dirty="0">
                  <a:solidFill>
                    <a:prstClr val="black"/>
                  </a:solidFill>
                  <a:latin typeface="Arial"/>
                  <a:ea typeface="MS PGothic"/>
                </a:rPr>
                <a:t>kW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8675645" y="5048753"/>
              <a:ext cx="3394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sz="1400" dirty="0">
                  <a:solidFill>
                    <a:prstClr val="black"/>
                  </a:solidFill>
                  <a:latin typeface="Arial"/>
                  <a:ea typeface="MS PGothic"/>
                </a:rPr>
                <a:t>670 </a:t>
              </a:r>
              <a:r>
                <a:rPr lang="fr-FR" sz="1400" dirty="0" err="1">
                  <a:solidFill>
                    <a:prstClr val="black"/>
                  </a:solidFill>
                  <a:latin typeface="Arial"/>
                  <a:ea typeface="MS PGothic"/>
                </a:rPr>
                <a:t>powerwall</a:t>
              </a:r>
              <a:r>
                <a:rPr lang="fr-FR" sz="1400" dirty="0">
                  <a:solidFill>
                    <a:prstClr val="black"/>
                  </a:solidFill>
                  <a:latin typeface="Arial"/>
                  <a:ea typeface="MS PGothic"/>
                </a:rPr>
                <a:t> Tesla</a:t>
              </a:r>
            </a:p>
          </p:txBody>
        </p:sp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3444" y="3847753"/>
              <a:ext cx="498203" cy="498203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068" y="4405348"/>
              <a:ext cx="547829" cy="547829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796" y="4993165"/>
              <a:ext cx="498203" cy="498203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5318153" y="3919805"/>
              <a:ext cx="262123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377"/>
              <a:r>
                <a:rPr lang="fr-FR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Energie </a:t>
              </a:r>
              <a:r>
                <a:rPr lang="fr-FR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- 400 </a:t>
              </a:r>
              <a:r>
                <a:rPr lang="fr-FR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MWh</a:t>
              </a:r>
              <a:r>
                <a:rPr lang="fr-FR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 / </a:t>
              </a:r>
              <a:r>
                <a:rPr lang="fr-FR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an</a:t>
              </a:r>
              <a:endParaRPr lang="fr-F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MS PGothic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268573" y="4505159"/>
              <a:ext cx="272382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377"/>
              <a:r>
                <a:rPr lang="fr-FR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Puissance </a:t>
              </a:r>
              <a:r>
                <a:rPr lang="fr-FR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- 700 kW </a:t>
              </a:r>
              <a:r>
                <a:rPr lang="fr-FR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inst</a:t>
              </a:r>
              <a:r>
                <a:rPr lang="fr-FR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.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909775" y="5044043"/>
              <a:ext cx="208262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377"/>
              <a:r>
                <a:rPr lang="fr-FR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Stockage </a:t>
              </a:r>
              <a:r>
                <a:rPr lang="fr-FR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- 4 </a:t>
              </a:r>
              <a:r>
                <a:rPr lang="fr-FR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MS PGothic"/>
                </a:rPr>
                <a:t>MWh</a:t>
              </a:r>
              <a:endParaRPr lang="fr-F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MS PGothic"/>
              </a:endParaRP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4285216" y="3524107"/>
            <a:ext cx="2001542" cy="1704903"/>
            <a:chOff x="2300149" y="3453593"/>
            <a:chExt cx="2001542" cy="1704903"/>
          </a:xfrm>
        </p:grpSpPr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149" y="3656975"/>
              <a:ext cx="1532381" cy="1294634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2471773" y="4696831"/>
              <a:ext cx="136608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377"/>
              <a:r>
                <a:rPr lang="fr-FR" sz="2400" dirty="0">
                  <a:ln w="0"/>
                  <a:solidFill>
                    <a:srgbClr val="5A78BE">
                      <a:lumMod val="75000"/>
                    </a:srgb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/>
                  <a:ea typeface="MS PGothic"/>
                </a:rPr>
                <a:t>100 </a:t>
              </a:r>
              <a:r>
                <a:rPr lang="fr-FR" sz="2400" dirty="0" err="1">
                  <a:ln w="0"/>
                  <a:solidFill>
                    <a:srgbClr val="5A78BE">
                      <a:lumMod val="75000"/>
                    </a:srgb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/>
                  <a:ea typeface="MS PGothic"/>
                </a:rPr>
                <a:t>veh</a:t>
              </a:r>
              <a:r>
                <a:rPr lang="fr-FR" sz="2400" dirty="0">
                  <a:ln w="0"/>
                  <a:solidFill>
                    <a:srgbClr val="5A78BE">
                      <a:lumMod val="75000"/>
                    </a:srgb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/>
                  <a:ea typeface="MS PGothic"/>
                </a:rPr>
                <a:t> 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3713068" y="4220180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fr-FR" sz="5400" dirty="0">
                  <a:solidFill>
                    <a:prstClr val="black"/>
                  </a:solidFill>
                  <a:latin typeface="Arial"/>
                  <a:ea typeface="MS PGothic"/>
                </a:rPr>
                <a:t>=</a:t>
              </a:r>
              <a:endParaRPr lang="en-US" sz="5400" dirty="0">
                <a:solidFill>
                  <a:prstClr val="black"/>
                </a:solidFill>
                <a:latin typeface="Arial"/>
                <a:ea typeface="MS PGothic"/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558066" y="3453593"/>
              <a:ext cx="1108077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dirty="0" smtClean="0">
                  <a:solidFill>
                    <a:srgbClr val="0070C0"/>
                  </a:solidFill>
                  <a:latin typeface="Arial"/>
                  <a:ea typeface="MS PGothic"/>
                </a:rPr>
                <a:t>Quartier</a:t>
              </a:r>
              <a:endParaRPr lang="en-US" dirty="0">
                <a:solidFill>
                  <a:srgbClr val="0070C0"/>
                </a:solidFill>
                <a:latin typeface="Arial"/>
                <a:ea typeface="MS PGothic"/>
              </a:endParaRPr>
            </a:p>
          </p:txBody>
        </p:sp>
      </p:grpSp>
      <p:cxnSp>
        <p:nvCxnSpPr>
          <p:cNvPr id="4" name="Connecteur droit 3"/>
          <p:cNvCxnSpPr/>
          <p:nvPr/>
        </p:nvCxnSpPr>
        <p:spPr>
          <a:xfrm>
            <a:off x="6834156" y="3593952"/>
            <a:ext cx="45459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-20180221-WA0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929" t="9627"/>
          <a:stretch/>
        </p:blipFill>
        <p:spPr>
          <a:xfrm>
            <a:off x="984653" y="1170187"/>
            <a:ext cx="7759890" cy="4131859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-215239" y="420972"/>
            <a:ext cx="10159674" cy="610042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fr-FR" sz="3200" kern="0" dirty="0" smtClean="0">
                <a:solidFill>
                  <a:srgbClr val="3399FF"/>
                </a:solidFill>
              </a:rPr>
              <a:t>LE PLAISIR DE CONDUIRE </a:t>
            </a:r>
            <a:endParaRPr lang="fr-FR" sz="3200" kern="0" dirty="0">
              <a:solidFill>
                <a:srgbClr val="3399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129010" y="1648918"/>
            <a:ext cx="2398426" cy="23384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600" b="0" dirty="0" err="1" smtClean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29010" y="2884727"/>
            <a:ext cx="2428408" cy="7027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0" i="1" dirty="0" smtClean="0">
                <a:solidFill>
                  <a:srgbClr val="0070C0"/>
                </a:solidFill>
              </a:rPr>
              <a:t>ZOE vs Porsche</a:t>
            </a:r>
          </a:p>
        </p:txBody>
      </p:sp>
    </p:spTree>
    <p:extLst>
      <p:ext uri="{BB962C8B-B14F-4D97-AF65-F5344CB8AC3E}">
        <p14:creationId xmlns:p14="http://schemas.microsoft.com/office/powerpoint/2010/main" val="3117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fr-FR" b="0" dirty="0" smtClean="0">
                <a:solidFill>
                  <a:srgbClr val="3CB6CE"/>
                </a:solidFill>
              </a:rPr>
              <a:t>Sommaire</a:t>
            </a:r>
            <a:endParaRPr lang="fr-FR" b="0" dirty="0">
              <a:solidFill>
                <a:srgbClr val="3CB6CE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15320" y="1437922"/>
            <a:ext cx="9241396" cy="3982156"/>
            <a:chOff x="499278" y="257705"/>
            <a:chExt cx="9241396" cy="3982156"/>
          </a:xfrm>
        </p:grpSpPr>
        <p:grpSp>
          <p:nvGrpSpPr>
            <p:cNvPr id="15" name="Groupe 14"/>
            <p:cNvGrpSpPr/>
            <p:nvPr/>
          </p:nvGrpSpPr>
          <p:grpSpPr>
            <a:xfrm>
              <a:off x="499278" y="257705"/>
              <a:ext cx="6545743" cy="984885"/>
              <a:chOff x="1001088" y="1026458"/>
              <a:chExt cx="4909304" cy="738664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1865239" y="1267207"/>
                <a:ext cx="4045153" cy="201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133"/>
                  </a:lnSpc>
                </a:pPr>
                <a:r>
                  <a:rPr lang="fr-FR" sz="2400" dirty="0" smtClean="0"/>
                  <a:t>DES TECHNOLOGIES NOVATRICES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001088" y="1026458"/>
                <a:ext cx="62517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fr-FR" sz="6400" b="1" dirty="0">
                    <a:solidFill>
                      <a:srgbClr val="3CB6CE"/>
                    </a:solidFill>
                  </a:rPr>
                  <a:t>01</a:t>
                </a:r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499278" y="1715193"/>
              <a:ext cx="9241395" cy="984885"/>
              <a:chOff x="970146" y="1140156"/>
              <a:chExt cx="6931046" cy="738664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1831132" y="1334889"/>
                <a:ext cx="6070060" cy="33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3467"/>
                  </a:lnSpc>
                </a:pPr>
                <a:r>
                  <a:rPr lang="fr-FR" sz="2400" dirty="0" smtClean="0"/>
                  <a:t>LE MARCHE DU V.E. </a:t>
                </a:r>
                <a:endParaRPr lang="fr-FR" sz="2400" dirty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970146" y="1140156"/>
                <a:ext cx="62517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fr-FR" sz="6400" b="1" dirty="0">
                    <a:solidFill>
                      <a:srgbClr val="3CB6CE"/>
                    </a:solidFill>
                  </a:rPr>
                  <a:t>02</a:t>
                </a:r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502388" y="3254976"/>
              <a:ext cx="9238286" cy="984885"/>
              <a:chOff x="970146" y="1288800"/>
              <a:chExt cx="6928714" cy="738664"/>
            </a:xfrm>
          </p:grpSpPr>
          <p:sp>
            <p:nvSpPr>
              <p:cNvPr id="28" name="ZoneTexte 27"/>
              <p:cNvSpPr txBox="1"/>
              <p:nvPr/>
            </p:nvSpPr>
            <p:spPr>
              <a:xfrm>
                <a:off x="1828800" y="1510449"/>
                <a:ext cx="6070060" cy="313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3467"/>
                  </a:lnSpc>
                </a:pPr>
                <a:r>
                  <a:rPr lang="fr-FR" sz="2400" dirty="0" smtClean="0"/>
                  <a:t>L’ECOSYSTEME NECESSAIRE A SA REUSSITE</a:t>
                </a:r>
                <a:endParaRPr lang="fr-FR" sz="2400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970146" y="1288800"/>
                <a:ext cx="62517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fr-FR" sz="6400" b="1" dirty="0">
                    <a:solidFill>
                      <a:srgbClr val="3CB6CE"/>
                    </a:solidFill>
                  </a:rPr>
                  <a:t>03</a:t>
                </a:r>
              </a:p>
            </p:txBody>
          </p:sp>
        </p:grpSp>
      </p:grpSp>
      <p:grpSp>
        <p:nvGrpSpPr>
          <p:cNvPr id="5" name="Groupe 4"/>
          <p:cNvGrpSpPr/>
          <p:nvPr/>
        </p:nvGrpSpPr>
        <p:grpSpPr>
          <a:xfrm>
            <a:off x="7215941" y="0"/>
            <a:ext cx="4976059" cy="6858000"/>
            <a:chOff x="5411956" y="-12700"/>
            <a:chExt cx="3732044" cy="4588111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885" r="23246" b="410"/>
            <a:stretch/>
          </p:blipFill>
          <p:spPr>
            <a:xfrm>
              <a:off x="6032500" y="-12700"/>
              <a:ext cx="3111500" cy="4588111"/>
            </a:xfrm>
            <a:prstGeom prst="rect">
              <a:avLst/>
            </a:prstGeom>
          </p:spPr>
        </p:pic>
        <p:grpSp>
          <p:nvGrpSpPr>
            <p:cNvPr id="4" name="Groupe 3"/>
            <p:cNvGrpSpPr/>
            <p:nvPr/>
          </p:nvGrpSpPr>
          <p:grpSpPr>
            <a:xfrm>
              <a:off x="5411956" y="0"/>
              <a:ext cx="620544" cy="4575411"/>
              <a:chOff x="5411956" y="0"/>
              <a:chExt cx="620544" cy="457541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775573" y="650"/>
                <a:ext cx="256927" cy="4574761"/>
              </a:xfrm>
              <a:prstGeom prst="rect">
                <a:avLst/>
              </a:prstGeom>
              <a:solidFill>
                <a:srgbClr val="3CB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571816" y="650"/>
                <a:ext cx="150681" cy="4574761"/>
              </a:xfrm>
              <a:prstGeom prst="rect">
                <a:avLst/>
              </a:prstGeom>
              <a:solidFill>
                <a:srgbClr val="3CB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411956" y="0"/>
                <a:ext cx="57663" cy="4574761"/>
              </a:xfrm>
              <a:prstGeom prst="rect">
                <a:avLst/>
              </a:prstGeom>
              <a:solidFill>
                <a:srgbClr val="3CB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7" name="ZoneTexte 6"/>
          <p:cNvSpPr txBox="1"/>
          <p:nvPr/>
        </p:nvSpPr>
        <p:spPr>
          <a:xfrm>
            <a:off x="839449" y="674557"/>
            <a:ext cx="502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70C0"/>
                </a:solidFill>
              </a:rPr>
              <a:t>Le Véhicule Electrique</a:t>
            </a:r>
            <a:endParaRPr lang="fr-FR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8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B6CE"/>
                </a:solidFill>
              </a:rPr>
              <a:t>8 ANS D’EXPERIENCE POUR CONSTRUIRE UN AVANTAGE COMPETITIF</a:t>
            </a:r>
            <a:endParaRPr lang="fr-FR" dirty="0">
              <a:solidFill>
                <a:srgbClr val="3CB6CE"/>
              </a:solidFill>
            </a:endParaRPr>
          </a:p>
        </p:txBody>
      </p:sp>
      <p:pic>
        <p:nvPicPr>
          <p:cNvPr id="108" name="Image 107">
            <a:extLst>
              <a:ext uri="{FF2B5EF4-FFF2-40B4-BE49-F238E27FC236}">
                <a16:creationId xmlns:a16="http://schemas.microsoft.com/office/drawing/2014/main" xmlns="" id="{96F825E8-3D18-4E32-980A-83EA07067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49" y="830028"/>
            <a:ext cx="5271819" cy="5265189"/>
          </a:xfrm>
          <a:prstGeom prst="rect">
            <a:avLst/>
          </a:prstGeom>
        </p:spPr>
      </p:pic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xmlns="" id="{4DB278A8-D4F8-4148-AE65-C47512392502}"/>
              </a:ext>
            </a:extLst>
          </p:cNvPr>
          <p:cNvCxnSpPr>
            <a:cxnSpLocks/>
          </p:cNvCxnSpPr>
          <p:nvPr/>
        </p:nvCxnSpPr>
        <p:spPr>
          <a:xfrm flipH="1">
            <a:off x="7224739" y="2023136"/>
            <a:ext cx="694055" cy="537845"/>
          </a:xfrm>
          <a:prstGeom prst="line">
            <a:avLst/>
          </a:prstGeom>
          <a:ln w="6350"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xmlns="" id="{6C5702D7-648F-40BD-AC86-5259DCE681F1}"/>
              </a:ext>
            </a:extLst>
          </p:cNvPr>
          <p:cNvCxnSpPr>
            <a:cxnSpLocks/>
          </p:cNvCxnSpPr>
          <p:nvPr/>
        </p:nvCxnSpPr>
        <p:spPr>
          <a:xfrm flipH="1" flipV="1">
            <a:off x="7224739" y="4374104"/>
            <a:ext cx="694055" cy="537845"/>
          </a:xfrm>
          <a:prstGeom prst="line">
            <a:avLst/>
          </a:prstGeom>
          <a:ln w="6350"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xmlns="" id="{10A59227-2232-4B64-B7DA-6E6FAEA9E08B}"/>
              </a:ext>
            </a:extLst>
          </p:cNvPr>
          <p:cNvCxnSpPr>
            <a:cxnSpLocks/>
          </p:cNvCxnSpPr>
          <p:nvPr/>
        </p:nvCxnSpPr>
        <p:spPr>
          <a:xfrm>
            <a:off x="4301602" y="2023136"/>
            <a:ext cx="694055" cy="537845"/>
          </a:xfrm>
          <a:prstGeom prst="line">
            <a:avLst/>
          </a:prstGeom>
          <a:ln w="6350"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xmlns="" id="{96E969ED-F079-488F-95D8-8E4141F72014}"/>
              </a:ext>
            </a:extLst>
          </p:cNvPr>
          <p:cNvCxnSpPr>
            <a:cxnSpLocks/>
          </p:cNvCxnSpPr>
          <p:nvPr/>
        </p:nvCxnSpPr>
        <p:spPr>
          <a:xfrm flipV="1">
            <a:off x="4313682" y="4374104"/>
            <a:ext cx="694055" cy="537845"/>
          </a:xfrm>
          <a:prstGeom prst="line">
            <a:avLst/>
          </a:prstGeom>
          <a:ln w="6350"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Image 1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9">
            <a:off x="9285589" y="2222235"/>
            <a:ext cx="2116915" cy="1411276"/>
          </a:xfrm>
          <a:prstGeom prst="rect">
            <a:avLst/>
          </a:prstGeom>
        </p:spPr>
      </p:pic>
      <p:pic>
        <p:nvPicPr>
          <p:cNvPr id="154" name="Image 15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38815" r="81583" b="38815"/>
          <a:stretch/>
        </p:blipFill>
        <p:spPr>
          <a:xfrm>
            <a:off x="9404500" y="4392524"/>
            <a:ext cx="463856" cy="614405"/>
          </a:xfrm>
          <a:prstGeom prst="rect">
            <a:avLst/>
          </a:prstGeom>
        </p:spPr>
      </p:pic>
      <p:sp>
        <p:nvSpPr>
          <p:cNvPr id="161" name="ZoneTexte 160"/>
          <p:cNvSpPr txBox="1"/>
          <p:nvPr/>
        </p:nvSpPr>
        <p:spPr>
          <a:xfrm>
            <a:off x="9385279" y="5013251"/>
            <a:ext cx="518400" cy="2078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B31B"/>
                </a:solidFill>
                <a:cs typeface="Arial" charset="0"/>
              </a:rPr>
              <a:t>25%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8789007" y="5158854"/>
            <a:ext cx="518400" cy="2078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0000"/>
                </a:solidFill>
                <a:cs typeface="Arial" charset="0"/>
              </a:rPr>
              <a:t>17,5%</a:t>
            </a:r>
          </a:p>
        </p:txBody>
      </p:sp>
      <p:sp>
        <p:nvSpPr>
          <p:cNvPr id="163" name="ZoneTexte 162"/>
          <p:cNvSpPr txBox="1"/>
          <p:nvPr/>
        </p:nvSpPr>
        <p:spPr>
          <a:xfrm>
            <a:off x="9999565" y="5240043"/>
            <a:ext cx="518400" cy="2078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0000"/>
                </a:solidFill>
                <a:cs typeface="Arial" charset="0"/>
              </a:rPr>
              <a:t>16%</a:t>
            </a:r>
          </a:p>
        </p:txBody>
      </p:sp>
      <p:pic>
        <p:nvPicPr>
          <p:cNvPr id="164" name="Image 1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01" y="4774628"/>
            <a:ext cx="422393" cy="358745"/>
          </a:xfrm>
          <a:prstGeom prst="rect">
            <a:avLst/>
          </a:prstGeom>
        </p:spPr>
      </p:pic>
      <p:sp>
        <p:nvSpPr>
          <p:cNvPr id="165" name="ZoneTexte 164"/>
          <p:cNvSpPr txBox="1"/>
          <p:nvPr/>
        </p:nvSpPr>
        <p:spPr>
          <a:xfrm>
            <a:off x="9793933" y="5123957"/>
            <a:ext cx="9596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>
                    <a:lumMod val="50000"/>
                  </a:srgbClr>
                </a:solidFill>
                <a:cs typeface="Arial" charset="0"/>
              </a:rPr>
              <a:t>COMPETITOR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598090" y="1834219"/>
            <a:ext cx="3593909" cy="6204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2761" indent="-122761" fontAlgn="base">
              <a:lnSpc>
                <a:spcPct val="80000"/>
              </a:lnSpc>
              <a:spcBef>
                <a:spcPts val="533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33" b="1" dirty="0" smtClean="0">
                <a:solidFill>
                  <a:srgbClr val="000000"/>
                </a:solidFill>
                <a:ea typeface="HelveticaNeue LT 67 MdCn" charset="0"/>
                <a:cs typeface="HelveticaNeue LT 67 MdCn" charset="0"/>
              </a:rPr>
              <a:t>Nouvelle </a:t>
            </a:r>
            <a:r>
              <a:rPr lang="en-US" sz="1333" b="1" dirty="0">
                <a:solidFill>
                  <a:srgbClr val="000000"/>
                </a:solidFill>
                <a:ea typeface="HelveticaNeue LT 67 MdCn" charset="0"/>
                <a:cs typeface="HelveticaNeue LT 67 MdCn" charset="0"/>
              </a:rPr>
              <a:t>ZOE: 400 km NEDC </a:t>
            </a:r>
            <a:r>
              <a:rPr lang="en-US" sz="1333" b="1" dirty="0" err="1" smtClean="0">
                <a:solidFill>
                  <a:srgbClr val="000000"/>
                </a:solidFill>
                <a:ea typeface="HelveticaNeue LT 67 MdCn" charset="0"/>
                <a:cs typeface="HelveticaNeue LT 67 MdCn" charset="0"/>
              </a:rPr>
              <a:t>d’autonomie</a:t>
            </a:r>
            <a:endParaRPr lang="en-US" sz="1333" b="1" dirty="0">
              <a:solidFill>
                <a:srgbClr val="000000"/>
              </a:solidFill>
              <a:ea typeface="HelveticaNeue LT 67 MdCn" charset="0"/>
              <a:cs typeface="HelveticaNeue LT 67 MdCn" charset="0"/>
            </a:endParaRPr>
          </a:p>
          <a:p>
            <a:pPr marL="122761" indent="-122761" fontAlgn="base">
              <a:lnSpc>
                <a:spcPct val="80000"/>
              </a:lnSpc>
              <a:spcBef>
                <a:spcPts val="533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rgbClr val="000000"/>
                </a:solidFill>
                <a:ea typeface="HelveticaNeue LT 67 MdCn" charset="0"/>
                <a:cs typeface="HelveticaNeue LT 67 MdCn" charset="0"/>
              </a:rPr>
              <a:t>&gt;90% </a:t>
            </a:r>
            <a:r>
              <a:rPr lang="en-US" sz="1333" b="1" dirty="0" smtClean="0">
                <a:solidFill>
                  <a:srgbClr val="000000"/>
                </a:solidFill>
                <a:ea typeface="HelveticaNeue LT 67 MdCn" charset="0"/>
                <a:cs typeface="HelveticaNeue LT 67 MdCn" charset="0"/>
              </a:rPr>
              <a:t>recommendation client </a:t>
            </a:r>
            <a:endParaRPr lang="en-US" sz="1333" b="1" dirty="0">
              <a:solidFill>
                <a:srgbClr val="000000"/>
              </a:solidFill>
              <a:ea typeface="HelveticaNeue LT 67 MdCn" charset="0"/>
              <a:cs typeface="HelveticaNeue LT 67 MdCn" charset="0"/>
            </a:endParaRPr>
          </a:p>
          <a:p>
            <a:pPr marL="122761" indent="-122761" fontAlgn="base">
              <a:lnSpc>
                <a:spcPct val="80000"/>
              </a:lnSpc>
              <a:spcBef>
                <a:spcPts val="533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33" b="1" dirty="0" smtClean="0">
                <a:solidFill>
                  <a:srgbClr val="000000"/>
                </a:solidFill>
                <a:ea typeface="HelveticaNeue LT 67 MdCn" charset="0"/>
                <a:cs typeface="HelveticaNeue LT 67 MdCn" charset="0"/>
              </a:rPr>
              <a:t>150K clients</a:t>
            </a:r>
            <a:endParaRPr lang="en-US" sz="1333" b="1" dirty="0">
              <a:solidFill>
                <a:srgbClr val="000000"/>
              </a:solidFill>
              <a:ea typeface="HelveticaNeue LT 67 MdCn" charset="0"/>
              <a:cs typeface="HelveticaNeue LT 67 MdCn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091822" y="1395891"/>
            <a:ext cx="3397931" cy="3939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46639B"/>
                </a:solidFill>
                <a:ea typeface="HelveticaNeue LT 67 MdCn" charset="0"/>
                <a:cs typeface="HelveticaNeue LT 67 MdCn" charset="0"/>
              </a:rPr>
              <a:t>PREMIERS A PROPOSER UNE GAMME ELECTRIQUE COMPLETE</a:t>
            </a:r>
            <a:endParaRPr lang="en-US" sz="1600" b="1" dirty="0">
              <a:solidFill>
                <a:srgbClr val="46639B"/>
              </a:solidFill>
              <a:ea typeface="HelveticaNeue LT 67 MdCn" charset="0"/>
              <a:cs typeface="HelveticaNeue LT 67 MdCn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033909" y="4148030"/>
            <a:ext cx="1559307" cy="3939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46639B"/>
                </a:solidFill>
                <a:ea typeface="HelveticaNeue LT 67 MdCn" charset="0"/>
                <a:cs typeface="HelveticaNeue LT 67 MdCn" charset="0"/>
              </a:rPr>
              <a:t>EXCELLENCE TECHNIQUE</a:t>
            </a:r>
            <a:endParaRPr lang="en-US" sz="1600" b="1" dirty="0">
              <a:solidFill>
                <a:srgbClr val="46639B"/>
              </a:solidFill>
              <a:ea typeface="HelveticaNeue LT 67 MdCn" charset="0"/>
              <a:cs typeface="HelveticaNeue LT 67 MdCn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720669" y="3960825"/>
            <a:ext cx="1942307" cy="3939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46639B"/>
                </a:solidFill>
                <a:ea typeface="HelveticaNeue LT 67 MdCn" charset="0"/>
                <a:cs typeface="HelveticaNeue LT 67 MdCn" charset="0"/>
              </a:rPr>
              <a:t>LEADER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46639B"/>
                </a:solidFill>
                <a:ea typeface="HelveticaNeue LT 67 MdCn" charset="0"/>
                <a:cs typeface="HelveticaNeue LT 67 MdCn" charset="0"/>
              </a:rPr>
              <a:t>E</a:t>
            </a:r>
            <a:r>
              <a:rPr lang="en-US" sz="1600" b="1" dirty="0" smtClean="0">
                <a:solidFill>
                  <a:srgbClr val="46639B"/>
                </a:solidFill>
                <a:ea typeface="HelveticaNeue LT 67 MdCn" charset="0"/>
                <a:cs typeface="HelveticaNeue LT 67 MdCn" charset="0"/>
              </a:rPr>
              <a:t>N </a:t>
            </a:r>
            <a:r>
              <a:rPr lang="en-US" sz="1600" b="1" dirty="0">
                <a:solidFill>
                  <a:srgbClr val="46639B"/>
                </a:solidFill>
                <a:ea typeface="HelveticaNeue LT 67 MdCn" charset="0"/>
                <a:cs typeface="HelveticaNeue LT 67 MdCn" charset="0"/>
              </a:rPr>
              <a:t>EUROPE 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8720671" y="1330074"/>
            <a:ext cx="2242109" cy="3939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46639B"/>
                </a:solidFill>
                <a:ea typeface="HelveticaNeue LT 67 MdCn" charset="0"/>
                <a:cs typeface="HelveticaNeue LT 67 MdCn" charset="0"/>
              </a:rPr>
              <a:t>SATISFACTION CLIENT</a:t>
            </a:r>
            <a:endParaRPr lang="en-US" sz="1600" b="1" dirty="0">
              <a:solidFill>
                <a:srgbClr val="46639B"/>
              </a:solidFill>
              <a:ea typeface="HelveticaNeue LT 67 MdCn" charset="0"/>
              <a:cs typeface="HelveticaNeue LT 67 MdCn" charset="0"/>
            </a:endParaRPr>
          </a:p>
        </p:txBody>
      </p:sp>
      <p:grpSp>
        <p:nvGrpSpPr>
          <p:cNvPr id="166" name="Groupe 165"/>
          <p:cNvGrpSpPr/>
          <p:nvPr/>
        </p:nvGrpSpPr>
        <p:grpSpPr>
          <a:xfrm>
            <a:off x="1987783" y="5065380"/>
            <a:ext cx="1823012" cy="655037"/>
            <a:chOff x="7258595" y="4360732"/>
            <a:chExt cx="1367259" cy="491278"/>
          </a:xfrm>
        </p:grpSpPr>
        <p:grpSp>
          <p:nvGrpSpPr>
            <p:cNvPr id="167" name="Groupe 166"/>
            <p:cNvGrpSpPr/>
            <p:nvPr/>
          </p:nvGrpSpPr>
          <p:grpSpPr>
            <a:xfrm>
              <a:off x="7258595" y="4377285"/>
              <a:ext cx="398566" cy="474725"/>
              <a:chOff x="7258595" y="4164510"/>
              <a:chExt cx="398566" cy="474725"/>
            </a:xfrm>
          </p:grpSpPr>
          <p:sp>
            <p:nvSpPr>
              <p:cNvPr id="170" name="Freeform 5"/>
              <p:cNvSpPr>
                <a:spLocks noEditPoints="1"/>
              </p:cNvSpPr>
              <p:nvPr/>
            </p:nvSpPr>
            <p:spPr bwMode="auto">
              <a:xfrm>
                <a:off x="7258595" y="4164510"/>
                <a:ext cx="398566" cy="474725"/>
              </a:xfrm>
              <a:custGeom>
                <a:avLst/>
                <a:gdLst>
                  <a:gd name="T0" fmla="*/ 52 w 64"/>
                  <a:gd name="T1" fmla="*/ 8 h 76"/>
                  <a:gd name="T2" fmla="*/ 64 w 64"/>
                  <a:gd name="T3" fmla="*/ 8 h 76"/>
                  <a:gd name="T4" fmla="*/ 64 w 64"/>
                  <a:gd name="T5" fmla="*/ 14 h 76"/>
                  <a:gd name="T6" fmla="*/ 49 w 64"/>
                  <a:gd name="T7" fmla="*/ 32 h 76"/>
                  <a:gd name="T8" fmla="*/ 34 w 64"/>
                  <a:gd name="T9" fmla="*/ 42 h 76"/>
                  <a:gd name="T10" fmla="*/ 34 w 64"/>
                  <a:gd name="T11" fmla="*/ 56 h 76"/>
                  <a:gd name="T12" fmla="*/ 48 w 64"/>
                  <a:gd name="T13" fmla="*/ 56 h 76"/>
                  <a:gd name="T14" fmla="*/ 52 w 64"/>
                  <a:gd name="T15" fmla="*/ 76 h 76"/>
                  <a:gd name="T16" fmla="*/ 12 w 64"/>
                  <a:gd name="T17" fmla="*/ 76 h 76"/>
                  <a:gd name="T18" fmla="*/ 16 w 64"/>
                  <a:gd name="T19" fmla="*/ 56 h 76"/>
                  <a:gd name="T20" fmla="*/ 30 w 64"/>
                  <a:gd name="T21" fmla="*/ 56 h 76"/>
                  <a:gd name="T22" fmla="*/ 30 w 64"/>
                  <a:gd name="T23" fmla="*/ 42 h 76"/>
                  <a:gd name="T24" fmla="*/ 15 w 64"/>
                  <a:gd name="T25" fmla="*/ 32 h 76"/>
                  <a:gd name="T26" fmla="*/ 0 w 64"/>
                  <a:gd name="T27" fmla="*/ 14 h 76"/>
                  <a:gd name="T28" fmla="*/ 0 w 64"/>
                  <a:gd name="T29" fmla="*/ 8 h 76"/>
                  <a:gd name="T30" fmla="*/ 12 w 64"/>
                  <a:gd name="T31" fmla="*/ 8 h 76"/>
                  <a:gd name="T32" fmla="*/ 12 w 64"/>
                  <a:gd name="T33" fmla="*/ 0 h 76"/>
                  <a:gd name="T34" fmla="*/ 52 w 64"/>
                  <a:gd name="T35" fmla="*/ 0 h 76"/>
                  <a:gd name="T36" fmla="*/ 52 w 64"/>
                  <a:gd name="T37" fmla="*/ 8 h 76"/>
                  <a:gd name="T38" fmla="*/ 14 w 64"/>
                  <a:gd name="T39" fmla="*/ 28 h 76"/>
                  <a:gd name="T40" fmla="*/ 12 w 64"/>
                  <a:gd name="T41" fmla="*/ 14 h 76"/>
                  <a:gd name="T42" fmla="*/ 12 w 64"/>
                  <a:gd name="T43" fmla="*/ 12 h 76"/>
                  <a:gd name="T44" fmla="*/ 4 w 64"/>
                  <a:gd name="T45" fmla="*/ 12 h 76"/>
                  <a:gd name="T46" fmla="*/ 4 w 64"/>
                  <a:gd name="T47" fmla="*/ 14 h 76"/>
                  <a:gd name="T48" fmla="*/ 14 w 64"/>
                  <a:gd name="T49" fmla="*/ 28 h 76"/>
                  <a:gd name="T50" fmla="*/ 32 w 64"/>
                  <a:gd name="T51" fmla="*/ 38 h 76"/>
                  <a:gd name="T52" fmla="*/ 48 w 64"/>
                  <a:gd name="T53" fmla="*/ 14 h 76"/>
                  <a:gd name="T54" fmla="*/ 48 w 64"/>
                  <a:gd name="T55" fmla="*/ 4 h 76"/>
                  <a:gd name="T56" fmla="*/ 16 w 64"/>
                  <a:gd name="T57" fmla="*/ 4 h 76"/>
                  <a:gd name="T58" fmla="*/ 16 w 64"/>
                  <a:gd name="T59" fmla="*/ 14 h 76"/>
                  <a:gd name="T60" fmla="*/ 32 w 64"/>
                  <a:gd name="T61" fmla="*/ 38 h 76"/>
                  <a:gd name="T62" fmla="*/ 19 w 64"/>
                  <a:gd name="T63" fmla="*/ 60 h 76"/>
                  <a:gd name="T64" fmla="*/ 17 w 64"/>
                  <a:gd name="T65" fmla="*/ 72 h 76"/>
                  <a:gd name="T66" fmla="*/ 47 w 64"/>
                  <a:gd name="T67" fmla="*/ 72 h 76"/>
                  <a:gd name="T68" fmla="*/ 45 w 64"/>
                  <a:gd name="T69" fmla="*/ 60 h 76"/>
                  <a:gd name="T70" fmla="*/ 19 w 64"/>
                  <a:gd name="T71" fmla="*/ 60 h 76"/>
                  <a:gd name="T72" fmla="*/ 24 w 64"/>
                  <a:gd name="T73" fmla="*/ 64 h 76"/>
                  <a:gd name="T74" fmla="*/ 40 w 64"/>
                  <a:gd name="T75" fmla="*/ 64 h 76"/>
                  <a:gd name="T76" fmla="*/ 40 w 64"/>
                  <a:gd name="T77" fmla="*/ 68 h 76"/>
                  <a:gd name="T78" fmla="*/ 24 w 64"/>
                  <a:gd name="T79" fmla="*/ 68 h 76"/>
                  <a:gd name="T80" fmla="*/ 24 w 64"/>
                  <a:gd name="T81" fmla="*/ 64 h 76"/>
                  <a:gd name="T82" fmla="*/ 50 w 64"/>
                  <a:gd name="T83" fmla="*/ 28 h 76"/>
                  <a:gd name="T84" fmla="*/ 60 w 64"/>
                  <a:gd name="T85" fmla="*/ 14 h 76"/>
                  <a:gd name="T86" fmla="*/ 60 w 64"/>
                  <a:gd name="T87" fmla="*/ 12 h 76"/>
                  <a:gd name="T88" fmla="*/ 52 w 64"/>
                  <a:gd name="T89" fmla="*/ 12 h 76"/>
                  <a:gd name="T90" fmla="*/ 52 w 64"/>
                  <a:gd name="T91" fmla="*/ 14 h 76"/>
                  <a:gd name="T92" fmla="*/ 50 w 64"/>
                  <a:gd name="T93" fmla="*/ 2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" h="76">
                    <a:moveTo>
                      <a:pt x="52" y="8"/>
                    </a:moveTo>
                    <a:cubicBezTo>
                      <a:pt x="64" y="8"/>
                      <a:pt x="64" y="8"/>
                      <a:pt x="64" y="8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24"/>
                      <a:pt x="58" y="31"/>
                      <a:pt x="49" y="32"/>
                    </a:cubicBezTo>
                    <a:cubicBezTo>
                      <a:pt x="46" y="38"/>
                      <a:pt x="41" y="42"/>
                      <a:pt x="34" y="42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42"/>
                      <a:pt x="18" y="38"/>
                      <a:pt x="15" y="32"/>
                    </a:cubicBezTo>
                    <a:cubicBezTo>
                      <a:pt x="6" y="31"/>
                      <a:pt x="0" y="25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52" y="8"/>
                    </a:lnTo>
                    <a:close/>
                    <a:moveTo>
                      <a:pt x="14" y="28"/>
                    </a:moveTo>
                    <a:cubicBezTo>
                      <a:pt x="13" y="24"/>
                      <a:pt x="12" y="19"/>
                      <a:pt x="12" y="1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2"/>
                      <a:pt x="7" y="27"/>
                      <a:pt x="14" y="28"/>
                    </a:cubicBezTo>
                    <a:moveTo>
                      <a:pt x="32" y="38"/>
                    </a:moveTo>
                    <a:cubicBezTo>
                      <a:pt x="43" y="38"/>
                      <a:pt x="48" y="30"/>
                      <a:pt x="48" y="1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30"/>
                      <a:pt x="22" y="38"/>
                      <a:pt x="32" y="38"/>
                    </a:cubicBezTo>
                    <a:moveTo>
                      <a:pt x="19" y="60"/>
                    </a:moveTo>
                    <a:cubicBezTo>
                      <a:pt x="17" y="72"/>
                      <a:pt x="17" y="72"/>
                      <a:pt x="1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5" y="60"/>
                      <a:pt x="45" y="60"/>
                      <a:pt x="45" y="60"/>
                    </a:cubicBezTo>
                    <a:lnTo>
                      <a:pt x="19" y="60"/>
                    </a:lnTo>
                    <a:close/>
                    <a:moveTo>
                      <a:pt x="24" y="64"/>
                    </a:move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24" y="68"/>
                      <a:pt x="24" y="68"/>
                      <a:pt x="24" y="68"/>
                    </a:cubicBezTo>
                    <a:lnTo>
                      <a:pt x="24" y="64"/>
                    </a:lnTo>
                    <a:close/>
                    <a:moveTo>
                      <a:pt x="50" y="28"/>
                    </a:moveTo>
                    <a:cubicBezTo>
                      <a:pt x="57" y="27"/>
                      <a:pt x="60" y="22"/>
                      <a:pt x="60" y="1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9"/>
                      <a:pt x="51" y="24"/>
                      <a:pt x="50" y="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B31B"/>
                  </a:solidFill>
                  <a:cs typeface="Arial" charset="0"/>
                </a:endParaRPr>
              </a:p>
            </p:txBody>
          </p:sp>
          <p:sp>
            <p:nvSpPr>
              <p:cNvPr id="171" name="ZoneTexte 170"/>
              <p:cNvSpPr txBox="1"/>
              <p:nvPr/>
            </p:nvSpPr>
            <p:spPr>
              <a:xfrm>
                <a:off x="7390419" y="4170205"/>
                <a:ext cx="136800" cy="226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133" b="1" dirty="0">
                    <a:solidFill>
                      <a:srgbClr val="FFB31B"/>
                    </a:solidFill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168" name="ZoneTexte 167"/>
            <p:cNvSpPr txBox="1"/>
            <p:nvPr/>
          </p:nvSpPr>
          <p:spPr>
            <a:xfrm>
              <a:off x="7825849" y="4360732"/>
              <a:ext cx="800005" cy="484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cs typeface="Arial" charset="0"/>
                </a:rPr>
                <a:t>2014 - 2015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cs typeface="Arial" charset="0"/>
                </a:rPr>
                <a:t>2015 - 2016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cs typeface="Arial" charset="0"/>
                </a:rPr>
                <a:t>2016 - 2017</a:t>
              </a:r>
            </a:p>
          </p:txBody>
        </p:sp>
      </p:grpSp>
      <p:sp>
        <p:nvSpPr>
          <p:cNvPr id="175" name="Titre 3"/>
          <p:cNvSpPr txBox="1">
            <a:spLocks/>
          </p:cNvSpPr>
          <p:nvPr/>
        </p:nvSpPr>
        <p:spPr>
          <a:xfrm>
            <a:off x="5123191" y="3909524"/>
            <a:ext cx="1945623" cy="6324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600" dirty="0">
                <a:solidFill>
                  <a:srgbClr val="000000"/>
                </a:solidFill>
              </a:rPr>
              <a:t>100% </a:t>
            </a:r>
          </a:p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Concessionnaire formés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5278130" y="2465507"/>
            <a:ext cx="1691245" cy="6081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30,000</a:t>
            </a:r>
            <a:r>
              <a:rPr lang="en-US" sz="1467" b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000000"/>
                </a:solidFill>
                <a:cs typeface="Arial" charset="0"/>
              </a:rPr>
              <a:t>PERSONNES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000000"/>
                </a:solidFill>
                <a:cs typeface="Arial" charset="0"/>
              </a:rPr>
              <a:t> FORMÉES</a:t>
            </a:r>
            <a:endParaRPr lang="fr-FR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7" name="Freeform 9"/>
          <p:cNvSpPr>
            <a:spLocks noEditPoints="1"/>
          </p:cNvSpPr>
          <p:nvPr/>
        </p:nvSpPr>
        <p:spPr bwMode="auto">
          <a:xfrm>
            <a:off x="5862678" y="3417000"/>
            <a:ext cx="509855" cy="299637"/>
          </a:xfrm>
          <a:custGeom>
            <a:avLst/>
            <a:gdLst>
              <a:gd name="T0" fmla="*/ 4 w 84"/>
              <a:gd name="T1" fmla="*/ 36 h 48"/>
              <a:gd name="T2" fmla="*/ 0 w 84"/>
              <a:gd name="T3" fmla="*/ 36 h 48"/>
              <a:gd name="T4" fmla="*/ 0 w 84"/>
              <a:gd name="T5" fmla="*/ 35 h 48"/>
              <a:gd name="T6" fmla="*/ 9 w 84"/>
              <a:gd name="T7" fmla="*/ 17 h 48"/>
              <a:gd name="T8" fmla="*/ 6 w 84"/>
              <a:gd name="T9" fmla="*/ 10 h 48"/>
              <a:gd name="T10" fmla="*/ 16 w 84"/>
              <a:gd name="T11" fmla="*/ 0 h 48"/>
              <a:gd name="T12" fmla="*/ 26 w 84"/>
              <a:gd name="T13" fmla="*/ 10 h 48"/>
              <a:gd name="T14" fmla="*/ 22 w 84"/>
              <a:gd name="T15" fmla="*/ 18 h 48"/>
              <a:gd name="T16" fmla="*/ 29 w 84"/>
              <a:gd name="T17" fmla="*/ 24 h 48"/>
              <a:gd name="T18" fmla="*/ 26 w 84"/>
              <a:gd name="T19" fmla="*/ 26 h 48"/>
              <a:gd name="T20" fmla="*/ 16 w 84"/>
              <a:gd name="T21" fmla="*/ 20 h 48"/>
              <a:gd name="T22" fmla="*/ 4 w 84"/>
              <a:gd name="T23" fmla="*/ 35 h 48"/>
              <a:gd name="T24" fmla="*/ 4 w 84"/>
              <a:gd name="T25" fmla="*/ 36 h 48"/>
              <a:gd name="T26" fmla="*/ 16 w 84"/>
              <a:gd name="T27" fmla="*/ 16 h 48"/>
              <a:gd name="T28" fmla="*/ 22 w 84"/>
              <a:gd name="T29" fmla="*/ 10 h 48"/>
              <a:gd name="T30" fmla="*/ 16 w 84"/>
              <a:gd name="T31" fmla="*/ 4 h 48"/>
              <a:gd name="T32" fmla="*/ 10 w 84"/>
              <a:gd name="T33" fmla="*/ 10 h 48"/>
              <a:gd name="T34" fmla="*/ 16 w 84"/>
              <a:gd name="T35" fmla="*/ 16 h 48"/>
              <a:gd name="T36" fmla="*/ 26 w 84"/>
              <a:gd name="T37" fmla="*/ 48 h 48"/>
              <a:gd name="T38" fmla="*/ 22 w 84"/>
              <a:gd name="T39" fmla="*/ 48 h 48"/>
              <a:gd name="T40" fmla="*/ 22 w 84"/>
              <a:gd name="T41" fmla="*/ 45 h 48"/>
              <a:gd name="T42" fmla="*/ 34 w 84"/>
              <a:gd name="T43" fmla="*/ 25 h 48"/>
              <a:gd name="T44" fmla="*/ 30 w 84"/>
              <a:gd name="T45" fmla="*/ 16 h 48"/>
              <a:gd name="T46" fmla="*/ 42 w 84"/>
              <a:gd name="T47" fmla="*/ 4 h 48"/>
              <a:gd name="T48" fmla="*/ 54 w 84"/>
              <a:gd name="T49" fmla="*/ 16 h 48"/>
              <a:gd name="T50" fmla="*/ 50 w 84"/>
              <a:gd name="T51" fmla="*/ 25 h 48"/>
              <a:gd name="T52" fmla="*/ 62 w 84"/>
              <a:gd name="T53" fmla="*/ 45 h 48"/>
              <a:gd name="T54" fmla="*/ 62 w 84"/>
              <a:gd name="T55" fmla="*/ 48 h 48"/>
              <a:gd name="T56" fmla="*/ 58 w 84"/>
              <a:gd name="T57" fmla="*/ 48 h 48"/>
              <a:gd name="T58" fmla="*/ 58 w 84"/>
              <a:gd name="T59" fmla="*/ 46 h 48"/>
              <a:gd name="T60" fmla="*/ 42 w 84"/>
              <a:gd name="T61" fmla="*/ 28 h 48"/>
              <a:gd name="T62" fmla="*/ 26 w 84"/>
              <a:gd name="T63" fmla="*/ 46 h 48"/>
              <a:gd name="T64" fmla="*/ 26 w 84"/>
              <a:gd name="T65" fmla="*/ 48 h 48"/>
              <a:gd name="T66" fmla="*/ 42 w 84"/>
              <a:gd name="T67" fmla="*/ 8 h 48"/>
              <a:gd name="T68" fmla="*/ 34 w 84"/>
              <a:gd name="T69" fmla="*/ 16 h 48"/>
              <a:gd name="T70" fmla="*/ 42 w 84"/>
              <a:gd name="T71" fmla="*/ 24 h 48"/>
              <a:gd name="T72" fmla="*/ 50 w 84"/>
              <a:gd name="T73" fmla="*/ 16 h 48"/>
              <a:gd name="T74" fmla="*/ 42 w 84"/>
              <a:gd name="T75" fmla="*/ 8 h 48"/>
              <a:gd name="T76" fmla="*/ 84 w 84"/>
              <a:gd name="T77" fmla="*/ 36 h 48"/>
              <a:gd name="T78" fmla="*/ 80 w 84"/>
              <a:gd name="T79" fmla="*/ 36 h 48"/>
              <a:gd name="T80" fmla="*/ 80 w 84"/>
              <a:gd name="T81" fmla="*/ 35 h 48"/>
              <a:gd name="T82" fmla="*/ 68 w 84"/>
              <a:gd name="T83" fmla="*/ 20 h 48"/>
              <a:gd name="T84" fmla="*/ 58 w 84"/>
              <a:gd name="T85" fmla="*/ 26 h 48"/>
              <a:gd name="T86" fmla="*/ 55 w 84"/>
              <a:gd name="T87" fmla="*/ 24 h 48"/>
              <a:gd name="T88" fmla="*/ 62 w 84"/>
              <a:gd name="T89" fmla="*/ 18 h 48"/>
              <a:gd name="T90" fmla="*/ 58 w 84"/>
              <a:gd name="T91" fmla="*/ 10 h 48"/>
              <a:gd name="T92" fmla="*/ 68 w 84"/>
              <a:gd name="T93" fmla="*/ 0 h 48"/>
              <a:gd name="T94" fmla="*/ 78 w 84"/>
              <a:gd name="T95" fmla="*/ 10 h 48"/>
              <a:gd name="T96" fmla="*/ 75 w 84"/>
              <a:gd name="T97" fmla="*/ 17 h 48"/>
              <a:gd name="T98" fmla="*/ 84 w 84"/>
              <a:gd name="T99" fmla="*/ 35 h 48"/>
              <a:gd name="T100" fmla="*/ 84 w 84"/>
              <a:gd name="T101" fmla="*/ 36 h 48"/>
              <a:gd name="T102" fmla="*/ 68 w 84"/>
              <a:gd name="T103" fmla="*/ 4 h 48"/>
              <a:gd name="T104" fmla="*/ 62 w 84"/>
              <a:gd name="T105" fmla="*/ 10 h 48"/>
              <a:gd name="T106" fmla="*/ 68 w 84"/>
              <a:gd name="T107" fmla="*/ 16 h 48"/>
              <a:gd name="T108" fmla="*/ 74 w 84"/>
              <a:gd name="T109" fmla="*/ 10 h 48"/>
              <a:gd name="T110" fmla="*/ 68 w 84"/>
              <a:gd name="T111" fmla="*/ 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" h="48">
                <a:moveTo>
                  <a:pt x="4" y="36"/>
                </a:move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6"/>
                  <a:pt x="3" y="20"/>
                  <a:pt x="9" y="17"/>
                </a:cubicBezTo>
                <a:cubicBezTo>
                  <a:pt x="7" y="16"/>
                  <a:pt x="6" y="13"/>
                  <a:pt x="6" y="10"/>
                </a:cubicBezTo>
                <a:cubicBezTo>
                  <a:pt x="6" y="4"/>
                  <a:pt x="10" y="0"/>
                  <a:pt x="16" y="0"/>
                </a:cubicBezTo>
                <a:cubicBezTo>
                  <a:pt x="22" y="0"/>
                  <a:pt x="26" y="4"/>
                  <a:pt x="26" y="10"/>
                </a:cubicBezTo>
                <a:cubicBezTo>
                  <a:pt x="26" y="13"/>
                  <a:pt x="25" y="16"/>
                  <a:pt x="22" y="18"/>
                </a:cubicBezTo>
                <a:cubicBezTo>
                  <a:pt x="25" y="19"/>
                  <a:pt x="27" y="21"/>
                  <a:pt x="29" y="24"/>
                </a:cubicBezTo>
                <a:cubicBezTo>
                  <a:pt x="28" y="24"/>
                  <a:pt x="27" y="25"/>
                  <a:pt x="26" y="26"/>
                </a:cubicBezTo>
                <a:cubicBezTo>
                  <a:pt x="24" y="22"/>
                  <a:pt x="20" y="20"/>
                  <a:pt x="16" y="20"/>
                </a:cubicBezTo>
                <a:cubicBezTo>
                  <a:pt x="8" y="20"/>
                  <a:pt x="4" y="25"/>
                  <a:pt x="4" y="35"/>
                </a:cubicBezTo>
                <a:lnTo>
                  <a:pt x="4" y="36"/>
                </a:lnTo>
                <a:close/>
                <a:moveTo>
                  <a:pt x="16" y="16"/>
                </a:moveTo>
                <a:cubicBezTo>
                  <a:pt x="19" y="16"/>
                  <a:pt x="22" y="14"/>
                  <a:pt x="22" y="10"/>
                </a:cubicBezTo>
                <a:cubicBezTo>
                  <a:pt x="22" y="6"/>
                  <a:pt x="19" y="4"/>
                  <a:pt x="16" y="4"/>
                </a:cubicBezTo>
                <a:cubicBezTo>
                  <a:pt x="13" y="4"/>
                  <a:pt x="10" y="6"/>
                  <a:pt x="10" y="10"/>
                </a:cubicBezTo>
                <a:cubicBezTo>
                  <a:pt x="10" y="14"/>
                  <a:pt x="13" y="16"/>
                  <a:pt x="16" y="16"/>
                </a:cubicBezTo>
                <a:moveTo>
                  <a:pt x="26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35"/>
                  <a:pt x="26" y="28"/>
                  <a:pt x="34" y="25"/>
                </a:cubicBezTo>
                <a:cubicBezTo>
                  <a:pt x="32" y="23"/>
                  <a:pt x="30" y="20"/>
                  <a:pt x="30" y="16"/>
                </a:cubicBezTo>
                <a:cubicBezTo>
                  <a:pt x="30" y="9"/>
                  <a:pt x="35" y="4"/>
                  <a:pt x="42" y="4"/>
                </a:cubicBezTo>
                <a:cubicBezTo>
                  <a:pt x="49" y="4"/>
                  <a:pt x="54" y="9"/>
                  <a:pt x="54" y="16"/>
                </a:cubicBezTo>
                <a:cubicBezTo>
                  <a:pt x="54" y="20"/>
                  <a:pt x="52" y="23"/>
                  <a:pt x="50" y="25"/>
                </a:cubicBezTo>
                <a:cubicBezTo>
                  <a:pt x="58" y="28"/>
                  <a:pt x="62" y="35"/>
                  <a:pt x="62" y="45"/>
                </a:cubicBezTo>
                <a:cubicBezTo>
                  <a:pt x="62" y="48"/>
                  <a:pt x="62" y="48"/>
                  <a:pt x="62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34"/>
                  <a:pt x="53" y="28"/>
                  <a:pt x="42" y="28"/>
                </a:cubicBezTo>
                <a:cubicBezTo>
                  <a:pt x="32" y="28"/>
                  <a:pt x="26" y="34"/>
                  <a:pt x="26" y="46"/>
                </a:cubicBezTo>
                <a:lnTo>
                  <a:pt x="26" y="48"/>
                </a:lnTo>
                <a:close/>
                <a:moveTo>
                  <a:pt x="42" y="8"/>
                </a:moveTo>
                <a:cubicBezTo>
                  <a:pt x="37" y="8"/>
                  <a:pt x="34" y="11"/>
                  <a:pt x="34" y="16"/>
                </a:cubicBezTo>
                <a:cubicBezTo>
                  <a:pt x="34" y="21"/>
                  <a:pt x="37" y="24"/>
                  <a:pt x="42" y="24"/>
                </a:cubicBezTo>
                <a:cubicBezTo>
                  <a:pt x="46" y="24"/>
                  <a:pt x="50" y="21"/>
                  <a:pt x="50" y="16"/>
                </a:cubicBezTo>
                <a:cubicBezTo>
                  <a:pt x="50" y="11"/>
                  <a:pt x="46" y="8"/>
                  <a:pt x="42" y="8"/>
                </a:cubicBezTo>
                <a:moveTo>
                  <a:pt x="84" y="36"/>
                </a:moveTo>
                <a:cubicBezTo>
                  <a:pt x="80" y="36"/>
                  <a:pt x="80" y="36"/>
                  <a:pt x="80" y="36"/>
                </a:cubicBezTo>
                <a:cubicBezTo>
                  <a:pt x="80" y="35"/>
                  <a:pt x="80" y="35"/>
                  <a:pt x="80" y="35"/>
                </a:cubicBezTo>
                <a:cubicBezTo>
                  <a:pt x="80" y="25"/>
                  <a:pt x="76" y="20"/>
                  <a:pt x="68" y="20"/>
                </a:cubicBezTo>
                <a:cubicBezTo>
                  <a:pt x="64" y="20"/>
                  <a:pt x="60" y="22"/>
                  <a:pt x="58" y="26"/>
                </a:cubicBezTo>
                <a:cubicBezTo>
                  <a:pt x="57" y="25"/>
                  <a:pt x="56" y="24"/>
                  <a:pt x="55" y="24"/>
                </a:cubicBezTo>
                <a:cubicBezTo>
                  <a:pt x="57" y="21"/>
                  <a:pt x="59" y="19"/>
                  <a:pt x="62" y="18"/>
                </a:cubicBezTo>
                <a:cubicBezTo>
                  <a:pt x="59" y="16"/>
                  <a:pt x="58" y="13"/>
                  <a:pt x="58" y="10"/>
                </a:cubicBezTo>
                <a:cubicBezTo>
                  <a:pt x="58" y="4"/>
                  <a:pt x="62" y="0"/>
                  <a:pt x="68" y="0"/>
                </a:cubicBezTo>
                <a:cubicBezTo>
                  <a:pt x="74" y="0"/>
                  <a:pt x="78" y="4"/>
                  <a:pt x="78" y="10"/>
                </a:cubicBezTo>
                <a:cubicBezTo>
                  <a:pt x="78" y="13"/>
                  <a:pt x="77" y="16"/>
                  <a:pt x="75" y="17"/>
                </a:cubicBezTo>
                <a:cubicBezTo>
                  <a:pt x="81" y="20"/>
                  <a:pt x="84" y="26"/>
                  <a:pt x="84" y="35"/>
                </a:cubicBezTo>
                <a:lnTo>
                  <a:pt x="84" y="36"/>
                </a:lnTo>
                <a:close/>
                <a:moveTo>
                  <a:pt x="68" y="4"/>
                </a:moveTo>
                <a:cubicBezTo>
                  <a:pt x="65" y="4"/>
                  <a:pt x="62" y="6"/>
                  <a:pt x="62" y="10"/>
                </a:cubicBezTo>
                <a:cubicBezTo>
                  <a:pt x="62" y="14"/>
                  <a:pt x="65" y="16"/>
                  <a:pt x="68" y="16"/>
                </a:cubicBezTo>
                <a:cubicBezTo>
                  <a:pt x="71" y="16"/>
                  <a:pt x="74" y="14"/>
                  <a:pt x="74" y="10"/>
                </a:cubicBezTo>
                <a:cubicBezTo>
                  <a:pt x="74" y="6"/>
                  <a:pt x="71" y="4"/>
                  <a:pt x="68" y="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b="1">
              <a:solidFill>
                <a:srgbClr val="FFB31B"/>
              </a:solidFill>
              <a:cs typeface="Arial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031060" y="4604566"/>
            <a:ext cx="1654705" cy="328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2761" indent="-122761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33" b="1" dirty="0" smtClean="0">
                <a:solidFill>
                  <a:srgbClr val="000000"/>
                </a:solidFill>
                <a:ea typeface="HelveticaNeue LT 67 MdCn" charset="0"/>
                <a:cs typeface="HelveticaNeue LT 67 MdCn" charset="0"/>
              </a:rPr>
              <a:t>3 </a:t>
            </a:r>
            <a:r>
              <a:rPr lang="en-US" sz="1333" b="1" dirty="0" err="1" smtClean="0">
                <a:solidFill>
                  <a:srgbClr val="000000"/>
                </a:solidFill>
                <a:ea typeface="HelveticaNeue LT 67 MdCn" charset="0"/>
                <a:cs typeface="HelveticaNeue LT 67 MdCn" charset="0"/>
              </a:rPr>
              <a:t>championnats</a:t>
            </a:r>
            <a:r>
              <a:rPr lang="en-US" sz="1333" b="1" dirty="0" smtClean="0">
                <a:solidFill>
                  <a:srgbClr val="000000"/>
                </a:solidFill>
                <a:ea typeface="HelveticaNeue LT 67 MdCn" charset="0"/>
                <a:cs typeface="HelveticaNeue LT 67 MdCn" charset="0"/>
              </a:rPr>
              <a:t> Formula-E</a:t>
            </a:r>
            <a:endParaRPr lang="en-US" sz="1333" b="1" dirty="0">
              <a:solidFill>
                <a:srgbClr val="000000"/>
              </a:solidFill>
              <a:ea typeface="HelveticaNeue LT 67 MdCn" charset="0"/>
              <a:cs typeface="HelveticaNeue LT 67 MdCn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F6CFF7A-5374-4B11-AB61-279075FAC4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369" r="2126"/>
          <a:stretch/>
        </p:blipFill>
        <p:spPr>
          <a:xfrm>
            <a:off x="329790" y="4148029"/>
            <a:ext cx="1567836" cy="1595631"/>
          </a:xfrm>
          <a:prstGeom prst="rect">
            <a:avLst/>
          </a:prstGeom>
        </p:spPr>
      </p:pic>
      <p:grpSp>
        <p:nvGrpSpPr>
          <p:cNvPr id="39" name="Groupe 38"/>
          <p:cNvGrpSpPr/>
          <p:nvPr/>
        </p:nvGrpSpPr>
        <p:grpSpPr>
          <a:xfrm>
            <a:off x="8855896" y="5301103"/>
            <a:ext cx="1578625" cy="568263"/>
            <a:chOff x="1660108" y="2608263"/>
            <a:chExt cx="5688552" cy="1807781"/>
          </a:xfrm>
        </p:grpSpPr>
        <p:grpSp>
          <p:nvGrpSpPr>
            <p:cNvPr id="40" name="Groupe 39"/>
            <p:cNvGrpSpPr/>
            <p:nvPr/>
          </p:nvGrpSpPr>
          <p:grpSpPr>
            <a:xfrm>
              <a:off x="1660108" y="3071905"/>
              <a:ext cx="1661331" cy="1310607"/>
              <a:chOff x="1660108" y="3071905"/>
              <a:chExt cx="1661331" cy="1310607"/>
            </a:xfrm>
          </p:grpSpPr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1660108" y="3071905"/>
                <a:ext cx="1637490" cy="267269"/>
              </a:xfrm>
              <a:custGeom>
                <a:avLst/>
                <a:gdLst>
                  <a:gd name="T0" fmla="*/ 0 w 2610"/>
                  <a:gd name="T1" fmla="*/ 426 h 426"/>
                  <a:gd name="T2" fmla="*/ 2610 w 2610"/>
                  <a:gd name="T3" fmla="*/ 426 h 426"/>
                  <a:gd name="T4" fmla="*/ 2610 w 2610"/>
                  <a:gd name="T5" fmla="*/ 0 h 426"/>
                  <a:gd name="T6" fmla="*/ 492 w 2610"/>
                  <a:gd name="T7" fmla="*/ 0 h 426"/>
                  <a:gd name="T8" fmla="*/ 0 w 2610"/>
                  <a:gd name="T9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0" h="426">
                    <a:moveTo>
                      <a:pt x="0" y="426"/>
                    </a:moveTo>
                    <a:lnTo>
                      <a:pt x="2610" y="426"/>
                    </a:lnTo>
                    <a:lnTo>
                      <a:pt x="2610" y="0"/>
                    </a:lnTo>
                    <a:lnTo>
                      <a:pt x="492" y="0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3" b="1">
                  <a:solidFill>
                    <a:srgbClr val="FFB31B"/>
                  </a:solidFill>
                  <a:cs typeface="Arial" charset="0"/>
                </a:endParaRPr>
              </a:p>
            </p:txBody>
          </p:sp>
          <p:sp>
            <p:nvSpPr>
              <p:cNvPr id="50" name="Rectangle 8"/>
              <p:cNvSpPr>
                <a:spLocks noChangeArrowheads="1"/>
              </p:cNvSpPr>
              <p:nvPr/>
            </p:nvSpPr>
            <p:spPr bwMode="auto">
              <a:xfrm>
                <a:off x="1660108" y="3339174"/>
                <a:ext cx="1661331" cy="96304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3" b="1">
                  <a:solidFill>
                    <a:srgbClr val="FFB31B"/>
                  </a:solidFill>
                  <a:cs typeface="Arial" charset="0"/>
                </a:endParaRPr>
              </a:p>
            </p:txBody>
          </p:sp>
          <p:sp>
            <p:nvSpPr>
              <p:cNvPr id="51" name="ZoneTexte 38"/>
              <p:cNvSpPr txBox="1"/>
              <p:nvPr/>
            </p:nvSpPr>
            <p:spPr>
              <a:xfrm>
                <a:off x="1913105" y="3174735"/>
                <a:ext cx="1144886" cy="12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867" b="1" dirty="0">
                    <a:solidFill>
                      <a:srgbClr val="FFFFFF"/>
                    </a:solidFill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>
              <a:off x="5687329" y="3235654"/>
              <a:ext cx="1661331" cy="1180390"/>
              <a:chOff x="5687329" y="3235654"/>
              <a:chExt cx="1661331" cy="1180390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5711170" y="3235654"/>
                <a:ext cx="1637490" cy="267269"/>
              </a:xfrm>
              <a:custGeom>
                <a:avLst/>
                <a:gdLst>
                  <a:gd name="T0" fmla="*/ 2610 w 2610"/>
                  <a:gd name="T1" fmla="*/ 426 h 426"/>
                  <a:gd name="T2" fmla="*/ 0 w 2610"/>
                  <a:gd name="T3" fmla="*/ 426 h 426"/>
                  <a:gd name="T4" fmla="*/ 0 w 2610"/>
                  <a:gd name="T5" fmla="*/ 0 h 426"/>
                  <a:gd name="T6" fmla="*/ 2118 w 2610"/>
                  <a:gd name="T7" fmla="*/ 0 h 426"/>
                  <a:gd name="T8" fmla="*/ 2610 w 2610"/>
                  <a:gd name="T9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0" h="426">
                    <a:moveTo>
                      <a:pt x="2610" y="426"/>
                    </a:moveTo>
                    <a:lnTo>
                      <a:pt x="0" y="426"/>
                    </a:lnTo>
                    <a:lnTo>
                      <a:pt x="0" y="0"/>
                    </a:lnTo>
                    <a:lnTo>
                      <a:pt x="2118" y="0"/>
                    </a:lnTo>
                    <a:lnTo>
                      <a:pt x="2610" y="42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3" b="1">
                  <a:solidFill>
                    <a:srgbClr val="FFB31B"/>
                  </a:solidFill>
                  <a:cs typeface="Arial" charset="0"/>
                </a:endParaRPr>
              </a:p>
            </p:txBody>
          </p:sp>
          <p:sp>
            <p:nvSpPr>
              <p:cNvPr id="47" name="Rectangle 6"/>
              <p:cNvSpPr>
                <a:spLocks noChangeArrowheads="1"/>
              </p:cNvSpPr>
              <p:nvPr/>
            </p:nvSpPr>
            <p:spPr bwMode="auto">
              <a:xfrm>
                <a:off x="5687329" y="3502923"/>
                <a:ext cx="1661331" cy="79929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3" b="1">
                  <a:solidFill>
                    <a:srgbClr val="FFB31B"/>
                  </a:solidFill>
                  <a:cs typeface="Arial" charset="0"/>
                </a:endParaRPr>
              </a:p>
            </p:txBody>
          </p:sp>
          <p:sp>
            <p:nvSpPr>
              <p:cNvPr id="48" name="ZoneTexte 38"/>
              <p:cNvSpPr txBox="1"/>
              <p:nvPr/>
            </p:nvSpPr>
            <p:spPr>
              <a:xfrm>
                <a:off x="5997535" y="3404091"/>
                <a:ext cx="1040907" cy="1011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67" b="1" dirty="0">
                    <a:solidFill>
                      <a:srgbClr val="FFFFFF"/>
                    </a:solidFill>
                    <a:cs typeface="Arial" pitchFamily="34" charset="0"/>
                  </a:rPr>
                  <a:t>3</a:t>
                </a:r>
              </a:p>
            </p:txBody>
          </p:sp>
        </p:grpSp>
        <p:grpSp>
          <p:nvGrpSpPr>
            <p:cNvPr id="42" name="Groupe 41"/>
            <p:cNvGrpSpPr/>
            <p:nvPr/>
          </p:nvGrpSpPr>
          <p:grpSpPr>
            <a:xfrm>
              <a:off x="3241133" y="2608263"/>
              <a:ext cx="2522111" cy="1790984"/>
              <a:chOff x="3241133" y="2608263"/>
              <a:chExt cx="2522111" cy="1790984"/>
            </a:xfrm>
          </p:grpSpPr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3241133" y="2875532"/>
                <a:ext cx="2522111" cy="14266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3" b="1">
                  <a:solidFill>
                    <a:srgbClr val="FFB31B"/>
                  </a:solidFill>
                  <a:cs typeface="Arial" charset="0"/>
                </a:endParaRPr>
              </a:p>
            </p:txBody>
          </p:sp>
          <p:sp>
            <p:nvSpPr>
              <p:cNvPr id="44" name="Freeform 10"/>
              <p:cNvSpPr>
                <a:spLocks/>
              </p:cNvSpPr>
              <p:nvPr/>
            </p:nvSpPr>
            <p:spPr bwMode="auto">
              <a:xfrm>
                <a:off x="3241133" y="2608263"/>
                <a:ext cx="2522111" cy="267269"/>
              </a:xfrm>
              <a:custGeom>
                <a:avLst/>
                <a:gdLst>
                  <a:gd name="T0" fmla="*/ 3528 w 4020"/>
                  <a:gd name="T1" fmla="*/ 0 h 426"/>
                  <a:gd name="T2" fmla="*/ 2611 w 4020"/>
                  <a:gd name="T3" fmla="*/ 0 h 426"/>
                  <a:gd name="T4" fmla="*/ 1410 w 4020"/>
                  <a:gd name="T5" fmla="*/ 0 h 426"/>
                  <a:gd name="T6" fmla="*/ 492 w 4020"/>
                  <a:gd name="T7" fmla="*/ 0 h 426"/>
                  <a:gd name="T8" fmla="*/ 0 w 4020"/>
                  <a:gd name="T9" fmla="*/ 426 h 426"/>
                  <a:gd name="T10" fmla="*/ 1410 w 4020"/>
                  <a:gd name="T11" fmla="*/ 426 h 426"/>
                  <a:gd name="T12" fmla="*/ 2611 w 4020"/>
                  <a:gd name="T13" fmla="*/ 426 h 426"/>
                  <a:gd name="T14" fmla="*/ 4020 w 4020"/>
                  <a:gd name="T15" fmla="*/ 426 h 426"/>
                  <a:gd name="T16" fmla="*/ 3528 w 4020"/>
                  <a:gd name="T17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20" h="426">
                    <a:moveTo>
                      <a:pt x="3528" y="0"/>
                    </a:moveTo>
                    <a:lnTo>
                      <a:pt x="2611" y="0"/>
                    </a:lnTo>
                    <a:lnTo>
                      <a:pt x="1410" y="0"/>
                    </a:lnTo>
                    <a:lnTo>
                      <a:pt x="492" y="0"/>
                    </a:lnTo>
                    <a:lnTo>
                      <a:pt x="0" y="426"/>
                    </a:lnTo>
                    <a:lnTo>
                      <a:pt x="1410" y="426"/>
                    </a:lnTo>
                    <a:lnTo>
                      <a:pt x="2611" y="426"/>
                    </a:lnTo>
                    <a:lnTo>
                      <a:pt x="4020" y="426"/>
                    </a:lnTo>
                    <a:lnTo>
                      <a:pt x="352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3" b="1">
                  <a:solidFill>
                    <a:srgbClr val="FFB31B"/>
                  </a:solidFill>
                  <a:cs typeface="Arial" charset="0"/>
                </a:endParaRPr>
              </a:p>
            </p:txBody>
          </p:sp>
          <p:sp>
            <p:nvSpPr>
              <p:cNvPr id="45" name="ZoneTexte 38"/>
              <p:cNvSpPr txBox="1"/>
              <p:nvPr/>
            </p:nvSpPr>
            <p:spPr>
              <a:xfrm>
                <a:off x="3822728" y="2799828"/>
                <a:ext cx="1352834" cy="1599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667" b="1" dirty="0">
                    <a:solidFill>
                      <a:srgbClr val="FFFFFF"/>
                    </a:solidFill>
                    <a:cs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9228757" y="5937448"/>
            <a:ext cx="1422328" cy="2258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419" sz="1200" dirty="0" err="1">
                <a:solidFill>
                  <a:srgbClr val="000000"/>
                </a:solidFill>
                <a:cs typeface="Arial" charset="0"/>
              </a:rPr>
              <a:t>Ytd</a:t>
            </a:r>
            <a:r>
              <a:rPr lang="es-419" sz="1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419" sz="1200" dirty="0" err="1">
                <a:solidFill>
                  <a:srgbClr val="000000"/>
                </a:solidFill>
                <a:cs typeface="Arial" charset="0"/>
              </a:rPr>
              <a:t>end</a:t>
            </a:r>
            <a:r>
              <a:rPr lang="es-419" sz="1200" dirty="0">
                <a:solidFill>
                  <a:srgbClr val="000000"/>
                </a:solidFill>
                <a:cs typeface="Arial" charset="0"/>
              </a:rPr>
              <a:t> sept.</a:t>
            </a:r>
          </a:p>
        </p:txBody>
      </p:sp>
      <p:sp>
        <p:nvSpPr>
          <p:cNvPr id="53" name="Espace réservé du texte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3CB6CE"/>
                </a:solidFill>
              </a:rPr>
              <a:t>00 - introduction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00" y="1785879"/>
            <a:ext cx="3493126" cy="15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30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129784" y="399273"/>
            <a:ext cx="8198835" cy="2254464"/>
            <a:chOff x="712161" y="548664"/>
            <a:chExt cx="6149132" cy="1690848"/>
          </a:xfrm>
        </p:grpSpPr>
        <p:sp>
          <p:nvSpPr>
            <p:cNvPr id="7" name="ZoneTexte 6"/>
            <p:cNvSpPr txBox="1"/>
            <p:nvPr/>
          </p:nvSpPr>
          <p:spPr>
            <a:xfrm>
              <a:off x="797993" y="1902881"/>
              <a:ext cx="6063300" cy="3366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lnSpc>
                  <a:spcPts val="3467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3733" dirty="0" smtClean="0">
                  <a:solidFill>
                    <a:srgbClr val="97999B">
                      <a:lumMod val="50000"/>
                    </a:srgbClr>
                  </a:solidFill>
                  <a:cs typeface="Arial" charset="0"/>
                </a:rPr>
                <a:t>DES TECHNOLOGIES NOVATRICES</a:t>
              </a:r>
              <a:endParaRPr lang="fr-FR" sz="3733" dirty="0">
                <a:solidFill>
                  <a:srgbClr val="97999B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12161" y="548664"/>
              <a:ext cx="1255152" cy="13541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733" b="1" dirty="0" smtClean="0">
                  <a:solidFill>
                    <a:srgbClr val="3CB6CE"/>
                  </a:solidFill>
                  <a:cs typeface="Arial" charset="0"/>
                </a:rPr>
                <a:t>01</a:t>
              </a:r>
              <a:endParaRPr lang="fr-FR" sz="11733" b="1" dirty="0">
                <a:solidFill>
                  <a:srgbClr val="3CB6CE"/>
                </a:solidFill>
                <a:cs typeface="Arial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1" b="30945"/>
          <a:stretch/>
        </p:blipFill>
        <p:spPr>
          <a:xfrm>
            <a:off x="0" y="3091316"/>
            <a:ext cx="12192000" cy="311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6032501"/>
            <a:ext cx="12192000" cy="170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39974" y="764823"/>
            <a:ext cx="11234561" cy="345157"/>
          </a:xfrm>
        </p:spPr>
        <p:txBody>
          <a:bodyPr/>
          <a:lstStyle/>
          <a:p>
            <a:r>
              <a:rPr lang="fr-FR" sz="3200" dirty="0" smtClean="0">
                <a:solidFill>
                  <a:srgbClr val="3CB6CE"/>
                </a:solidFill>
              </a:rPr>
              <a:t>Les principales innovations </a:t>
            </a:r>
            <a:endParaRPr lang="fr-FR" sz="3200" dirty="0">
              <a:solidFill>
                <a:srgbClr val="3CB6CE"/>
              </a:solidFill>
            </a:endParaRP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241300" y="187331"/>
            <a:ext cx="11231033" cy="215900"/>
          </a:xfrm>
        </p:spPr>
        <p:txBody>
          <a:bodyPr/>
          <a:lstStyle/>
          <a:p>
            <a:r>
              <a:rPr lang="fr-FR" b="0" dirty="0">
                <a:solidFill>
                  <a:srgbClr val="3CB6CE"/>
                </a:solidFill>
              </a:rPr>
              <a:t>01 </a:t>
            </a:r>
            <a:r>
              <a:rPr lang="fr-FR" b="0" dirty="0" smtClean="0">
                <a:solidFill>
                  <a:srgbClr val="3CB6CE"/>
                </a:solidFill>
              </a:rPr>
              <a:t>– V.E. </a:t>
            </a:r>
            <a:r>
              <a:rPr lang="fr-FR" b="0" dirty="0">
                <a:solidFill>
                  <a:srgbClr val="3CB6CE"/>
                </a:solidFill>
              </a:rPr>
              <a:t>: UNE </a:t>
            </a:r>
            <a:r>
              <a:rPr lang="fr-FR" b="0" dirty="0" smtClean="0">
                <a:solidFill>
                  <a:srgbClr val="3CB6CE"/>
                </a:solidFill>
              </a:rPr>
              <a:t>PROUESSE </a:t>
            </a:r>
            <a:r>
              <a:rPr lang="fr-FR" b="0" dirty="0">
                <a:solidFill>
                  <a:srgbClr val="3CB6CE"/>
                </a:solidFill>
              </a:rPr>
              <a:t>TECHNIQUE </a:t>
            </a:r>
            <a:r>
              <a:rPr lang="fr-FR" b="0" dirty="0" smtClean="0">
                <a:solidFill>
                  <a:srgbClr val="3CB6CE"/>
                </a:solidFill>
              </a:rPr>
              <a:t>QUI FUT DIFFICILE A ATTEINDRE</a:t>
            </a:r>
            <a:endParaRPr lang="fr-FR" b="0" dirty="0">
              <a:solidFill>
                <a:srgbClr val="3CB6CE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4" y="592937"/>
            <a:ext cx="830197" cy="688928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151564" y="1837391"/>
            <a:ext cx="2430946" cy="1705476"/>
            <a:chOff x="938881" y="1811684"/>
            <a:chExt cx="2430946" cy="1705476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8881" y="1811684"/>
              <a:ext cx="2415089" cy="146266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1139974" y="3274344"/>
              <a:ext cx="2229853" cy="2428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fr-FR" sz="1600" b="0" dirty="0" smtClean="0">
                  <a:solidFill>
                    <a:schemeClr val="tx1"/>
                  </a:solidFill>
                </a:rPr>
                <a:t>Le chargeur caméléon 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916835" y="1082713"/>
            <a:ext cx="4533301" cy="2460154"/>
            <a:chOff x="7734300" y="3644698"/>
            <a:chExt cx="4533301" cy="2460154"/>
          </a:xfrm>
        </p:grpSpPr>
        <p:pic>
          <p:nvPicPr>
            <p:cNvPr id="21" name="Image 20">
              <a:extLst>
                <a:ext uri="{FF2B5EF4-FFF2-40B4-BE49-F238E27FC236}">
                  <a16:creationId xmlns="" xmlns:a16="http://schemas.microsoft.com/office/drawing/2014/main" id="{802BAD86-D41A-47C7-A6F0-0FD6DF3D3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572" t="31004" r="10391"/>
            <a:stretch/>
          </p:blipFill>
          <p:spPr>
            <a:xfrm>
              <a:off x="7734300" y="3644698"/>
              <a:ext cx="4457700" cy="2108874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8091841" y="5562526"/>
              <a:ext cx="4175760" cy="5423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dirty="0" smtClean="0"/>
                <a:t>3D Scalable Alliance Platform</a:t>
              </a:r>
              <a:endParaRPr lang="en-US" sz="1600" dirty="0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0" y="994783"/>
            <a:ext cx="4244995" cy="2829053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7614745" y="2529914"/>
            <a:ext cx="921263" cy="15022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442496" y="3628570"/>
            <a:ext cx="1093512" cy="7514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666840" y="3776905"/>
            <a:ext cx="38358" cy="700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3153104" y="3513271"/>
            <a:ext cx="920903" cy="8323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2789048" y="2529914"/>
            <a:ext cx="1057739" cy="15022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617551" y="4622290"/>
            <a:ext cx="2287050" cy="724836"/>
            <a:chOff x="617551" y="4622290"/>
            <a:chExt cx="2287050" cy="724836"/>
          </a:xfrm>
        </p:grpSpPr>
        <p:sp>
          <p:nvSpPr>
            <p:cNvPr id="2" name="ZoneTexte 1"/>
            <p:cNvSpPr txBox="1"/>
            <p:nvPr/>
          </p:nvSpPr>
          <p:spPr>
            <a:xfrm>
              <a:off x="617551" y="4807907"/>
              <a:ext cx="1856337" cy="2974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fr-FR" sz="1600" b="0" dirty="0" smtClean="0">
                  <a:solidFill>
                    <a:schemeClr val="tx1"/>
                  </a:solidFill>
                </a:rPr>
                <a:t>Pédale découplée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3136" y="4622290"/>
              <a:ext cx="571465" cy="724836"/>
            </a:xfrm>
            <a:prstGeom prst="rect">
              <a:avLst/>
            </a:prstGeom>
          </p:spPr>
        </p:pic>
      </p:grpSp>
      <p:grpSp>
        <p:nvGrpSpPr>
          <p:cNvPr id="42" name="Groupe 41"/>
          <p:cNvGrpSpPr/>
          <p:nvPr/>
        </p:nvGrpSpPr>
        <p:grpSpPr>
          <a:xfrm>
            <a:off x="9565070" y="4043788"/>
            <a:ext cx="2229853" cy="1559943"/>
            <a:chOff x="9565070" y="4043788"/>
            <a:chExt cx="2229853" cy="1559943"/>
          </a:xfrm>
        </p:grpSpPr>
        <p:sp>
          <p:nvSpPr>
            <p:cNvPr id="28" name="ZoneTexte 27"/>
            <p:cNvSpPr txBox="1"/>
            <p:nvPr/>
          </p:nvSpPr>
          <p:spPr>
            <a:xfrm>
              <a:off x="9565070" y="5360915"/>
              <a:ext cx="2229853" cy="2428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fr-FR" sz="1600" b="0" dirty="0" smtClean="0">
                  <a:solidFill>
                    <a:schemeClr val="tx1"/>
                  </a:solidFill>
                </a:rPr>
                <a:t>Pompe à chaleur</a:t>
              </a:r>
            </a:p>
          </p:txBody>
        </p:sp>
        <p:sp>
          <p:nvSpPr>
            <p:cNvPr id="39" name="Freeform 554"/>
            <p:cNvSpPr>
              <a:spLocks noEditPoints="1"/>
            </p:cNvSpPr>
            <p:nvPr/>
          </p:nvSpPr>
          <p:spPr bwMode="auto">
            <a:xfrm>
              <a:off x="9682441" y="4043788"/>
              <a:ext cx="1181730" cy="1157004"/>
            </a:xfrm>
            <a:custGeom>
              <a:avLst/>
              <a:gdLst>
                <a:gd name="T0" fmla="*/ 146 w 536"/>
                <a:gd name="T1" fmla="*/ 39 h 547"/>
                <a:gd name="T2" fmla="*/ 209 w 536"/>
                <a:gd name="T3" fmla="*/ 142 h 547"/>
                <a:gd name="T4" fmla="*/ 127 w 536"/>
                <a:gd name="T5" fmla="*/ 192 h 547"/>
                <a:gd name="T6" fmla="*/ 70 w 536"/>
                <a:gd name="T7" fmla="*/ 95 h 547"/>
                <a:gd name="T8" fmla="*/ 97 w 536"/>
                <a:gd name="T9" fmla="*/ 191 h 547"/>
                <a:gd name="T10" fmla="*/ 8 w 536"/>
                <a:gd name="T11" fmla="*/ 245 h 547"/>
                <a:gd name="T12" fmla="*/ 209 w 536"/>
                <a:gd name="T13" fmla="*/ 270 h 547"/>
                <a:gd name="T14" fmla="*/ 113 w 536"/>
                <a:gd name="T15" fmla="*/ 324 h 547"/>
                <a:gd name="T16" fmla="*/ 0 w 536"/>
                <a:gd name="T17" fmla="*/ 322 h 547"/>
                <a:gd name="T18" fmla="*/ 97 w 536"/>
                <a:gd name="T19" fmla="*/ 350 h 547"/>
                <a:gd name="T20" fmla="*/ 98 w 536"/>
                <a:gd name="T21" fmla="*/ 453 h 547"/>
                <a:gd name="T22" fmla="*/ 209 w 536"/>
                <a:gd name="T23" fmla="*/ 301 h 547"/>
                <a:gd name="T24" fmla="*/ 127 w 536"/>
                <a:gd name="T25" fmla="*/ 486 h 547"/>
                <a:gd name="T26" fmla="*/ 209 w 536"/>
                <a:gd name="T27" fmla="*/ 446 h 547"/>
                <a:gd name="T28" fmla="*/ 236 w 536"/>
                <a:gd name="T29" fmla="*/ 547 h 547"/>
                <a:gd name="T30" fmla="*/ 209 w 536"/>
                <a:gd name="T31" fmla="*/ 0 h 547"/>
                <a:gd name="T32" fmla="*/ 470 w 536"/>
                <a:gd name="T33" fmla="*/ 103 h 547"/>
                <a:gd name="T34" fmla="*/ 372 w 536"/>
                <a:gd name="T35" fmla="*/ 160 h 547"/>
                <a:gd name="T36" fmla="*/ 470 w 536"/>
                <a:gd name="T37" fmla="*/ 103 h 547"/>
                <a:gd name="T38" fmla="*/ 450 w 536"/>
                <a:gd name="T39" fmla="*/ 464 h 547"/>
                <a:gd name="T40" fmla="*/ 392 w 536"/>
                <a:gd name="T41" fmla="*/ 367 h 547"/>
                <a:gd name="T42" fmla="*/ 427 w 536"/>
                <a:gd name="T43" fmla="*/ 259 h 547"/>
                <a:gd name="T44" fmla="*/ 536 w 536"/>
                <a:gd name="T45" fmla="*/ 287 h 547"/>
                <a:gd name="T46" fmla="*/ 427 w 536"/>
                <a:gd name="T47" fmla="*/ 259 h 547"/>
                <a:gd name="T48" fmla="*/ 263 w 536"/>
                <a:gd name="T49" fmla="*/ 164 h 547"/>
                <a:gd name="T50" fmla="*/ 274 w 536"/>
                <a:gd name="T51" fmla="*/ 164 h 547"/>
                <a:gd name="T52" fmla="*/ 296 w 536"/>
                <a:gd name="T53" fmla="*/ 169 h 547"/>
                <a:gd name="T54" fmla="*/ 316 w 536"/>
                <a:gd name="T55" fmla="*/ 177 h 547"/>
                <a:gd name="T56" fmla="*/ 333 w 536"/>
                <a:gd name="T57" fmla="*/ 188 h 547"/>
                <a:gd name="T58" fmla="*/ 347 w 536"/>
                <a:gd name="T59" fmla="*/ 204 h 547"/>
                <a:gd name="T60" fmla="*/ 360 w 536"/>
                <a:gd name="T61" fmla="*/ 221 h 547"/>
                <a:gd name="T62" fmla="*/ 368 w 536"/>
                <a:gd name="T63" fmla="*/ 241 h 547"/>
                <a:gd name="T64" fmla="*/ 372 w 536"/>
                <a:gd name="T65" fmla="*/ 262 h 547"/>
                <a:gd name="T66" fmla="*/ 372 w 536"/>
                <a:gd name="T67" fmla="*/ 273 h 547"/>
                <a:gd name="T68" fmla="*/ 370 w 536"/>
                <a:gd name="T69" fmla="*/ 295 h 547"/>
                <a:gd name="T70" fmla="*/ 364 w 536"/>
                <a:gd name="T71" fmla="*/ 316 h 547"/>
                <a:gd name="T72" fmla="*/ 354 w 536"/>
                <a:gd name="T73" fmla="*/ 335 h 547"/>
                <a:gd name="T74" fmla="*/ 340 w 536"/>
                <a:gd name="T75" fmla="*/ 351 h 547"/>
                <a:gd name="T76" fmla="*/ 324 w 536"/>
                <a:gd name="T77" fmla="*/ 364 h 547"/>
                <a:gd name="T78" fmla="*/ 305 w 536"/>
                <a:gd name="T79" fmla="*/ 374 h 547"/>
                <a:gd name="T80" fmla="*/ 285 w 536"/>
                <a:gd name="T81" fmla="*/ 380 h 547"/>
                <a:gd name="T82" fmla="*/ 263 w 536"/>
                <a:gd name="T83" fmla="*/ 382 h 547"/>
                <a:gd name="T84" fmla="*/ 263 w 536"/>
                <a:gd name="T85" fmla="*/ 410 h 547"/>
                <a:gd name="T86" fmla="*/ 290 w 536"/>
                <a:gd name="T87" fmla="*/ 408 h 547"/>
                <a:gd name="T88" fmla="*/ 317 w 536"/>
                <a:gd name="T89" fmla="*/ 399 h 547"/>
                <a:gd name="T90" fmla="*/ 340 w 536"/>
                <a:gd name="T91" fmla="*/ 387 h 547"/>
                <a:gd name="T92" fmla="*/ 360 w 536"/>
                <a:gd name="T93" fmla="*/ 369 h 547"/>
                <a:gd name="T94" fmla="*/ 376 w 536"/>
                <a:gd name="T95" fmla="*/ 350 h 547"/>
                <a:gd name="T96" fmla="*/ 389 w 536"/>
                <a:gd name="T97" fmla="*/ 326 h 547"/>
                <a:gd name="T98" fmla="*/ 397 w 536"/>
                <a:gd name="T99" fmla="*/ 301 h 547"/>
                <a:gd name="T100" fmla="*/ 400 w 536"/>
                <a:gd name="T101" fmla="*/ 273 h 547"/>
                <a:gd name="T102" fmla="*/ 399 w 536"/>
                <a:gd name="T103" fmla="*/ 259 h 547"/>
                <a:gd name="T104" fmla="*/ 393 w 536"/>
                <a:gd name="T105" fmla="*/ 233 h 547"/>
                <a:gd name="T106" fmla="*/ 383 w 536"/>
                <a:gd name="T107" fmla="*/ 208 h 547"/>
                <a:gd name="T108" fmla="*/ 369 w 536"/>
                <a:gd name="T109" fmla="*/ 186 h 547"/>
                <a:gd name="T110" fmla="*/ 350 w 536"/>
                <a:gd name="T111" fmla="*/ 168 h 547"/>
                <a:gd name="T112" fmla="*/ 328 w 536"/>
                <a:gd name="T113" fmla="*/ 153 h 547"/>
                <a:gd name="T114" fmla="*/ 304 w 536"/>
                <a:gd name="T115" fmla="*/ 143 h 547"/>
                <a:gd name="T116" fmla="*/ 277 w 536"/>
                <a:gd name="T117" fmla="*/ 137 h 547"/>
                <a:gd name="T118" fmla="*/ 263 w 536"/>
                <a:gd name="T119" fmla="*/ 136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6" h="547">
                  <a:moveTo>
                    <a:pt x="209" y="100"/>
                  </a:moveTo>
                  <a:lnTo>
                    <a:pt x="146" y="39"/>
                  </a:lnTo>
                  <a:lnTo>
                    <a:pt x="127" y="60"/>
                  </a:lnTo>
                  <a:lnTo>
                    <a:pt x="209" y="142"/>
                  </a:lnTo>
                  <a:lnTo>
                    <a:pt x="209" y="238"/>
                  </a:lnTo>
                  <a:lnTo>
                    <a:pt x="127" y="192"/>
                  </a:lnTo>
                  <a:lnTo>
                    <a:pt x="98" y="88"/>
                  </a:lnTo>
                  <a:lnTo>
                    <a:pt x="70" y="95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0" y="217"/>
                  </a:lnTo>
                  <a:lnTo>
                    <a:pt x="8" y="245"/>
                  </a:lnTo>
                  <a:lnTo>
                    <a:pt x="113" y="216"/>
                  </a:lnTo>
                  <a:lnTo>
                    <a:pt x="209" y="270"/>
                  </a:lnTo>
                  <a:lnTo>
                    <a:pt x="209" y="270"/>
                  </a:lnTo>
                  <a:lnTo>
                    <a:pt x="113" y="324"/>
                  </a:lnTo>
                  <a:lnTo>
                    <a:pt x="8" y="295"/>
                  </a:lnTo>
                  <a:lnTo>
                    <a:pt x="0" y="322"/>
                  </a:lnTo>
                  <a:lnTo>
                    <a:pt x="97" y="348"/>
                  </a:lnTo>
                  <a:lnTo>
                    <a:pt x="97" y="350"/>
                  </a:lnTo>
                  <a:lnTo>
                    <a:pt x="70" y="445"/>
                  </a:lnTo>
                  <a:lnTo>
                    <a:pt x="98" y="453"/>
                  </a:lnTo>
                  <a:lnTo>
                    <a:pt x="127" y="347"/>
                  </a:lnTo>
                  <a:lnTo>
                    <a:pt x="209" y="301"/>
                  </a:lnTo>
                  <a:lnTo>
                    <a:pt x="209" y="404"/>
                  </a:lnTo>
                  <a:lnTo>
                    <a:pt x="127" y="486"/>
                  </a:lnTo>
                  <a:lnTo>
                    <a:pt x="146" y="507"/>
                  </a:lnTo>
                  <a:lnTo>
                    <a:pt x="209" y="446"/>
                  </a:lnTo>
                  <a:lnTo>
                    <a:pt x="209" y="547"/>
                  </a:lnTo>
                  <a:lnTo>
                    <a:pt x="236" y="547"/>
                  </a:lnTo>
                  <a:lnTo>
                    <a:pt x="236" y="0"/>
                  </a:lnTo>
                  <a:lnTo>
                    <a:pt x="209" y="0"/>
                  </a:lnTo>
                  <a:lnTo>
                    <a:pt x="209" y="100"/>
                  </a:lnTo>
                  <a:close/>
                  <a:moveTo>
                    <a:pt x="470" y="103"/>
                  </a:moveTo>
                  <a:lnTo>
                    <a:pt x="450" y="82"/>
                  </a:lnTo>
                  <a:lnTo>
                    <a:pt x="372" y="160"/>
                  </a:lnTo>
                  <a:lnTo>
                    <a:pt x="393" y="179"/>
                  </a:lnTo>
                  <a:lnTo>
                    <a:pt x="470" y="103"/>
                  </a:lnTo>
                  <a:close/>
                  <a:moveTo>
                    <a:pt x="372" y="387"/>
                  </a:moveTo>
                  <a:lnTo>
                    <a:pt x="450" y="464"/>
                  </a:lnTo>
                  <a:lnTo>
                    <a:pt x="470" y="445"/>
                  </a:lnTo>
                  <a:lnTo>
                    <a:pt x="392" y="367"/>
                  </a:lnTo>
                  <a:lnTo>
                    <a:pt x="372" y="387"/>
                  </a:lnTo>
                  <a:close/>
                  <a:moveTo>
                    <a:pt x="427" y="259"/>
                  </a:moveTo>
                  <a:lnTo>
                    <a:pt x="427" y="287"/>
                  </a:lnTo>
                  <a:lnTo>
                    <a:pt x="536" y="287"/>
                  </a:lnTo>
                  <a:lnTo>
                    <a:pt x="536" y="259"/>
                  </a:lnTo>
                  <a:lnTo>
                    <a:pt x="427" y="259"/>
                  </a:lnTo>
                  <a:close/>
                  <a:moveTo>
                    <a:pt x="263" y="136"/>
                  </a:moveTo>
                  <a:lnTo>
                    <a:pt x="263" y="164"/>
                  </a:lnTo>
                  <a:lnTo>
                    <a:pt x="263" y="164"/>
                  </a:lnTo>
                  <a:lnTo>
                    <a:pt x="274" y="164"/>
                  </a:lnTo>
                  <a:lnTo>
                    <a:pt x="285" y="166"/>
                  </a:lnTo>
                  <a:lnTo>
                    <a:pt x="296" y="169"/>
                  </a:lnTo>
                  <a:lnTo>
                    <a:pt x="305" y="172"/>
                  </a:lnTo>
                  <a:lnTo>
                    <a:pt x="316" y="177"/>
                  </a:lnTo>
                  <a:lnTo>
                    <a:pt x="324" y="183"/>
                  </a:lnTo>
                  <a:lnTo>
                    <a:pt x="333" y="188"/>
                  </a:lnTo>
                  <a:lnTo>
                    <a:pt x="340" y="195"/>
                  </a:lnTo>
                  <a:lnTo>
                    <a:pt x="347" y="204"/>
                  </a:lnTo>
                  <a:lnTo>
                    <a:pt x="354" y="212"/>
                  </a:lnTo>
                  <a:lnTo>
                    <a:pt x="360" y="221"/>
                  </a:lnTo>
                  <a:lnTo>
                    <a:pt x="364" y="230"/>
                  </a:lnTo>
                  <a:lnTo>
                    <a:pt x="368" y="241"/>
                  </a:lnTo>
                  <a:lnTo>
                    <a:pt x="370" y="251"/>
                  </a:lnTo>
                  <a:lnTo>
                    <a:pt x="372" y="262"/>
                  </a:lnTo>
                  <a:lnTo>
                    <a:pt x="372" y="273"/>
                  </a:lnTo>
                  <a:lnTo>
                    <a:pt x="372" y="273"/>
                  </a:lnTo>
                  <a:lnTo>
                    <a:pt x="372" y="285"/>
                  </a:lnTo>
                  <a:lnTo>
                    <a:pt x="370" y="295"/>
                  </a:lnTo>
                  <a:lnTo>
                    <a:pt x="368" y="306"/>
                  </a:lnTo>
                  <a:lnTo>
                    <a:pt x="364" y="316"/>
                  </a:lnTo>
                  <a:lnTo>
                    <a:pt x="360" y="325"/>
                  </a:lnTo>
                  <a:lnTo>
                    <a:pt x="354" y="335"/>
                  </a:lnTo>
                  <a:lnTo>
                    <a:pt x="347" y="343"/>
                  </a:lnTo>
                  <a:lnTo>
                    <a:pt x="340" y="351"/>
                  </a:lnTo>
                  <a:lnTo>
                    <a:pt x="333" y="358"/>
                  </a:lnTo>
                  <a:lnTo>
                    <a:pt x="324" y="364"/>
                  </a:lnTo>
                  <a:lnTo>
                    <a:pt x="316" y="369"/>
                  </a:lnTo>
                  <a:lnTo>
                    <a:pt x="305" y="374"/>
                  </a:lnTo>
                  <a:lnTo>
                    <a:pt x="296" y="377"/>
                  </a:lnTo>
                  <a:lnTo>
                    <a:pt x="285" y="380"/>
                  </a:lnTo>
                  <a:lnTo>
                    <a:pt x="274" y="382"/>
                  </a:lnTo>
                  <a:lnTo>
                    <a:pt x="263" y="382"/>
                  </a:lnTo>
                  <a:lnTo>
                    <a:pt x="263" y="410"/>
                  </a:lnTo>
                  <a:lnTo>
                    <a:pt x="263" y="410"/>
                  </a:lnTo>
                  <a:lnTo>
                    <a:pt x="277" y="409"/>
                  </a:lnTo>
                  <a:lnTo>
                    <a:pt x="290" y="408"/>
                  </a:lnTo>
                  <a:lnTo>
                    <a:pt x="304" y="404"/>
                  </a:lnTo>
                  <a:lnTo>
                    <a:pt x="317" y="399"/>
                  </a:lnTo>
                  <a:lnTo>
                    <a:pt x="328" y="394"/>
                  </a:lnTo>
                  <a:lnTo>
                    <a:pt x="340" y="387"/>
                  </a:lnTo>
                  <a:lnTo>
                    <a:pt x="350" y="379"/>
                  </a:lnTo>
                  <a:lnTo>
                    <a:pt x="360" y="369"/>
                  </a:lnTo>
                  <a:lnTo>
                    <a:pt x="369" y="360"/>
                  </a:lnTo>
                  <a:lnTo>
                    <a:pt x="376" y="350"/>
                  </a:lnTo>
                  <a:lnTo>
                    <a:pt x="383" y="338"/>
                  </a:lnTo>
                  <a:lnTo>
                    <a:pt x="389" y="326"/>
                  </a:lnTo>
                  <a:lnTo>
                    <a:pt x="393" y="314"/>
                  </a:lnTo>
                  <a:lnTo>
                    <a:pt x="397" y="301"/>
                  </a:lnTo>
                  <a:lnTo>
                    <a:pt x="399" y="287"/>
                  </a:lnTo>
                  <a:lnTo>
                    <a:pt x="400" y="273"/>
                  </a:lnTo>
                  <a:lnTo>
                    <a:pt x="400" y="273"/>
                  </a:lnTo>
                  <a:lnTo>
                    <a:pt x="399" y="259"/>
                  </a:lnTo>
                  <a:lnTo>
                    <a:pt x="397" y="245"/>
                  </a:lnTo>
                  <a:lnTo>
                    <a:pt x="393" y="233"/>
                  </a:lnTo>
                  <a:lnTo>
                    <a:pt x="389" y="220"/>
                  </a:lnTo>
                  <a:lnTo>
                    <a:pt x="383" y="208"/>
                  </a:lnTo>
                  <a:lnTo>
                    <a:pt x="376" y="197"/>
                  </a:lnTo>
                  <a:lnTo>
                    <a:pt x="369" y="186"/>
                  </a:lnTo>
                  <a:lnTo>
                    <a:pt x="360" y="177"/>
                  </a:lnTo>
                  <a:lnTo>
                    <a:pt x="350" y="168"/>
                  </a:lnTo>
                  <a:lnTo>
                    <a:pt x="340" y="160"/>
                  </a:lnTo>
                  <a:lnTo>
                    <a:pt x="328" y="153"/>
                  </a:lnTo>
                  <a:lnTo>
                    <a:pt x="317" y="148"/>
                  </a:lnTo>
                  <a:lnTo>
                    <a:pt x="304" y="143"/>
                  </a:lnTo>
                  <a:lnTo>
                    <a:pt x="290" y="140"/>
                  </a:lnTo>
                  <a:lnTo>
                    <a:pt x="277" y="137"/>
                  </a:lnTo>
                  <a:lnTo>
                    <a:pt x="263" y="136"/>
                  </a:lnTo>
                  <a:lnTo>
                    <a:pt x="263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4741889" y="5793014"/>
            <a:ext cx="2229853" cy="2428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FR" sz="1600" b="0" dirty="0" smtClean="0">
                <a:solidFill>
                  <a:schemeClr val="tx1"/>
                </a:solidFill>
              </a:rPr>
              <a:t>Batterie 41 KWh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6238" y="4707740"/>
            <a:ext cx="1471828" cy="895991"/>
          </a:xfrm>
          <a:prstGeom prst="rect">
            <a:avLst/>
          </a:prstGeom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5767" y="4735355"/>
            <a:ext cx="1159327" cy="8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129784" y="399273"/>
            <a:ext cx="4594194" cy="2254464"/>
            <a:chOff x="712161" y="548664"/>
            <a:chExt cx="3445649" cy="1690848"/>
          </a:xfrm>
        </p:grpSpPr>
        <p:sp>
          <p:nvSpPr>
            <p:cNvPr id="7" name="ZoneTexte 6"/>
            <p:cNvSpPr txBox="1"/>
            <p:nvPr/>
          </p:nvSpPr>
          <p:spPr>
            <a:xfrm>
              <a:off x="797993" y="1902881"/>
              <a:ext cx="3359817" cy="3366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lnSpc>
                  <a:spcPts val="3467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3733" dirty="0" smtClean="0">
                  <a:solidFill>
                    <a:srgbClr val="97999B">
                      <a:lumMod val="50000"/>
                    </a:srgbClr>
                  </a:solidFill>
                  <a:cs typeface="Arial" charset="0"/>
                </a:rPr>
                <a:t>LE MARCHE DU V.E</a:t>
              </a:r>
              <a:endParaRPr lang="fr-FR" sz="3733" dirty="0">
                <a:solidFill>
                  <a:srgbClr val="97999B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12161" y="548664"/>
              <a:ext cx="1255153" cy="13541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733" b="1" dirty="0" smtClean="0">
                  <a:solidFill>
                    <a:srgbClr val="3CB6CE"/>
                  </a:solidFill>
                  <a:cs typeface="Arial" charset="0"/>
                </a:rPr>
                <a:t>02</a:t>
              </a:r>
              <a:endParaRPr lang="fr-FR" sz="11733" b="1" dirty="0">
                <a:solidFill>
                  <a:srgbClr val="3CB6CE"/>
                </a:solidFill>
                <a:cs typeface="Arial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1" b="30945"/>
          <a:stretch/>
        </p:blipFill>
        <p:spPr>
          <a:xfrm>
            <a:off x="0" y="3091316"/>
            <a:ext cx="12192000" cy="311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6032501"/>
            <a:ext cx="12192000" cy="170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1128313" y="693586"/>
            <a:ext cx="11234561" cy="5893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fr-FR" sz="3200" kern="0" dirty="0" smtClean="0">
                <a:solidFill>
                  <a:srgbClr val="3CB6CE"/>
                </a:solidFill>
              </a:rPr>
              <a:t>RÉSULTAT DU MARCHÉ </a:t>
            </a:r>
            <a:endParaRPr lang="en-US" sz="3200" kern="0" dirty="0">
              <a:solidFill>
                <a:srgbClr val="3CB6CE"/>
              </a:solidFill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35000"/>
              </a:spcBef>
              <a:spcAft>
                <a:spcPct val="0"/>
              </a:spcAft>
              <a:buFont typeface="Wingdings" pitchFamily="2" charset="2"/>
              <a:buChar char="§"/>
              <a:defRPr sz="1467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067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fr-FR" sz="1600" b="0" kern="0" dirty="0" smtClean="0">
                <a:solidFill>
                  <a:srgbClr val="3CB6CE"/>
                </a:solidFill>
                <a:latin typeface="Arial Narrow" panose="020B0606020202030204" pitchFamily="34" charset="0"/>
              </a:rPr>
              <a:t>02 - LE MARCHE DU V.E </a:t>
            </a:r>
          </a:p>
          <a:p>
            <a:endParaRPr lang="fr-FR" b="0" kern="0" dirty="0">
              <a:solidFill>
                <a:srgbClr val="3CB6CE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6350182" y="2249735"/>
            <a:ext cx="5478961" cy="3359744"/>
            <a:chOff x="950868" y="1546085"/>
            <a:chExt cx="5116101" cy="2900575"/>
          </a:xfrm>
        </p:grpSpPr>
        <p:grpSp>
          <p:nvGrpSpPr>
            <p:cNvPr id="18" name="Groupe 17"/>
            <p:cNvGrpSpPr/>
            <p:nvPr/>
          </p:nvGrpSpPr>
          <p:grpSpPr>
            <a:xfrm>
              <a:off x="950868" y="1546085"/>
              <a:ext cx="5116101" cy="2407090"/>
              <a:chOff x="747670" y="1700453"/>
              <a:chExt cx="4385788" cy="1893041"/>
            </a:xfrm>
          </p:grpSpPr>
          <p:grpSp>
            <p:nvGrpSpPr>
              <p:cNvPr id="5" name="Group 10"/>
              <p:cNvGrpSpPr>
                <a:grpSpLocks noChangeAspect="1"/>
              </p:cNvGrpSpPr>
              <p:nvPr/>
            </p:nvGrpSpPr>
            <p:grpSpPr>
              <a:xfrm>
                <a:off x="747670" y="2595275"/>
                <a:ext cx="4385788" cy="998219"/>
                <a:chOff x="1091028" y="0"/>
                <a:chExt cx="3651821" cy="791511"/>
              </a:xfrm>
            </p:grpSpPr>
            <p:pic>
              <p:nvPicPr>
                <p:cNvPr id="7" name="Picture 1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2875"/>
                <a:stretch/>
              </p:blipFill>
              <p:spPr>
                <a:xfrm>
                  <a:off x="1091028" y="0"/>
                  <a:ext cx="3651821" cy="785721"/>
                </a:xfrm>
                <a:prstGeom prst="rect">
                  <a:avLst/>
                </a:prstGeom>
              </p:spPr>
            </p:pic>
            <p:sp>
              <p:nvSpPr>
                <p:cNvPr id="8" name="TextBox 12"/>
                <p:cNvSpPr txBox="1"/>
                <p:nvPr/>
              </p:nvSpPr>
              <p:spPr>
                <a:xfrm>
                  <a:off x="2528805" y="151601"/>
                  <a:ext cx="272374" cy="3072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4000">
                      <a:solidFill>
                        <a:srgbClr val="FFFFFF"/>
                      </a:solidFill>
                    </a:rPr>
                    <a:t>1</a:t>
                  </a:r>
                  <a:endParaRPr lang="en-US" sz="4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" name="TextBox 13"/>
                <p:cNvSpPr txBox="1"/>
                <p:nvPr/>
              </p:nvSpPr>
              <p:spPr>
                <a:xfrm>
                  <a:off x="1609397" y="384505"/>
                  <a:ext cx="272374" cy="3072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2400">
                      <a:solidFill>
                        <a:srgbClr val="FFFFFF"/>
                      </a:solidFill>
                    </a:rPr>
                    <a:t>2</a:t>
                  </a: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" name="TextBox 14"/>
                <p:cNvSpPr txBox="1"/>
                <p:nvPr/>
              </p:nvSpPr>
              <p:spPr>
                <a:xfrm>
                  <a:off x="3645555" y="484305"/>
                  <a:ext cx="272374" cy="3072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1800">
                      <a:solidFill>
                        <a:srgbClr val="FFFFFF"/>
                      </a:solidFill>
                    </a:rPr>
                    <a:t>3</a:t>
                  </a: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2213389" y="2376915"/>
                <a:ext cx="914400" cy="3307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 smtClean="0">
                    <a:solidFill>
                      <a:schemeClr val="tx1"/>
                    </a:solidFill>
                  </a:rPr>
                  <a:t>20,2 %</a:t>
                </a:r>
              </a:p>
              <a:p>
                <a:pPr algn="ctr"/>
                <a:r>
                  <a:rPr lang="fr-FR" sz="1050" dirty="0" smtClean="0">
                    <a:solidFill>
                      <a:schemeClr val="tx1"/>
                    </a:solidFill>
                  </a:rPr>
                  <a:t>Renault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47670" y="2704415"/>
                <a:ext cx="1287264" cy="3307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 smtClean="0">
                    <a:solidFill>
                      <a:schemeClr val="tx1"/>
                    </a:solidFill>
                  </a:rPr>
                  <a:t>16,4 %</a:t>
                </a:r>
              </a:p>
              <a:p>
                <a:pPr algn="ctr"/>
                <a:r>
                  <a:rPr lang="fr-FR" sz="1050" dirty="0" smtClean="0">
                    <a:solidFill>
                      <a:schemeClr val="tx1"/>
                    </a:solidFill>
                  </a:rPr>
                  <a:t>Volkswagen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35550" y="2832990"/>
                <a:ext cx="1287264" cy="3307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 smtClean="0">
                    <a:solidFill>
                      <a:schemeClr val="tx1"/>
                    </a:solidFill>
                  </a:rPr>
                  <a:t>11,9 %</a:t>
                </a:r>
              </a:p>
              <a:p>
                <a:pPr algn="ctr"/>
                <a:r>
                  <a:rPr lang="fr-FR" sz="1050" dirty="0" smtClean="0">
                    <a:solidFill>
                      <a:schemeClr val="tx1"/>
                    </a:solidFill>
                  </a:rPr>
                  <a:t>BMW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7357" y="1700453"/>
                <a:ext cx="686463" cy="686463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056" y="2333784"/>
                <a:ext cx="418555" cy="418555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9679" y="2166241"/>
                <a:ext cx="484411" cy="483603"/>
              </a:xfrm>
              <a:prstGeom prst="rect">
                <a:avLst/>
              </a:prstGeom>
            </p:spPr>
          </p:pic>
        </p:grpSp>
        <p:sp>
          <p:nvSpPr>
            <p:cNvPr id="19" name="ZoneTexte 18"/>
            <p:cNvSpPr txBox="1"/>
            <p:nvPr/>
          </p:nvSpPr>
          <p:spPr>
            <a:xfrm>
              <a:off x="1113544" y="3953175"/>
              <a:ext cx="4026752" cy="493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fr-FR" sz="1200" b="0" dirty="0" smtClean="0">
                  <a:solidFill>
                    <a:schemeClr val="tx1"/>
                  </a:solidFill>
                </a:rPr>
                <a:t>(Pour véhicule personnel et véhicule utilitaire – Janvier 2018)</a:t>
              </a:r>
            </a:p>
          </p:txBody>
        </p:sp>
      </p:grp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00092"/>
              </p:ext>
            </p:extLst>
          </p:nvPr>
        </p:nvGraphicFramePr>
        <p:xfrm>
          <a:off x="533054" y="2659384"/>
          <a:ext cx="4674781" cy="254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239"/>
                <a:gridCol w="309154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Marché V.E 2017 vs 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Europe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+ 43,9%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France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+ 13,2%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Allemagne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+ 110%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Royaume-Uni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+ 30,8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Pays-Bas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+ 97,6%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905164" y="2074441"/>
            <a:ext cx="4673600" cy="420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2000" b="1" i="1" dirty="0" smtClean="0">
                <a:solidFill>
                  <a:schemeClr val="bg1">
                    <a:lumMod val="50000"/>
                  </a:schemeClr>
                </a:solidFill>
              </a:rPr>
              <a:t>Un marché en forte croissance</a:t>
            </a:r>
          </a:p>
        </p:txBody>
      </p:sp>
    </p:spTree>
    <p:extLst>
      <p:ext uri="{BB962C8B-B14F-4D97-AF65-F5344CB8AC3E}">
        <p14:creationId xmlns:p14="http://schemas.microsoft.com/office/powerpoint/2010/main" val="20322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28313" y="693586"/>
            <a:ext cx="11234561" cy="345157"/>
          </a:xfrm>
        </p:spPr>
        <p:txBody>
          <a:bodyPr/>
          <a:lstStyle/>
          <a:p>
            <a:r>
              <a:rPr lang="fr-FR" sz="3200" dirty="0" smtClean="0">
                <a:solidFill>
                  <a:srgbClr val="3CB6CE"/>
                </a:solidFill>
              </a:rPr>
              <a:t>Besoin d’une solution de masse</a:t>
            </a:r>
            <a:r>
              <a:rPr lang="fr-FR" sz="3200" dirty="0" smtClean="0">
                <a:solidFill>
                  <a:srgbClr val="3CB6CE"/>
                </a:solidFill>
                <a:sym typeface="Wingdings" panose="05000000000000000000" pitchFamily="2" charset="2"/>
              </a:rPr>
              <a:t> abordable</a:t>
            </a:r>
            <a:endParaRPr lang="en-US" sz="3200" dirty="0">
              <a:solidFill>
                <a:srgbClr val="3CB6CE"/>
              </a:solidFill>
            </a:endParaRP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241300" y="187331"/>
            <a:ext cx="11231033" cy="215900"/>
          </a:xfrm>
        </p:spPr>
        <p:txBody>
          <a:bodyPr/>
          <a:lstStyle/>
          <a:p>
            <a:r>
              <a:rPr lang="fr-FR" b="0" dirty="0">
                <a:solidFill>
                  <a:srgbClr val="3CB6CE"/>
                </a:solidFill>
              </a:rPr>
              <a:t>02 - LE MARCHE DU V.E </a:t>
            </a:r>
          </a:p>
          <a:p>
            <a:endParaRPr lang="fr-FR" b="0" dirty="0">
              <a:solidFill>
                <a:srgbClr val="3CB6CE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59562" y="1929370"/>
            <a:ext cx="3628571" cy="3742267"/>
            <a:chOff x="-36288" y="1724879"/>
            <a:chExt cx="3628571" cy="3742267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-36288" y="1724879"/>
              <a:ext cx="3628571" cy="3742267"/>
            </a:xfrm>
            <a:prstGeom prst="roundRect">
              <a:avLst/>
            </a:prstGeom>
            <a:gradFill flip="none" rotWithShape="1">
              <a:gsLst>
                <a:gs pos="0">
                  <a:srgbClr val="327FBE">
                    <a:tint val="66000"/>
                    <a:satMod val="160000"/>
                  </a:srgbClr>
                </a:gs>
                <a:gs pos="50000">
                  <a:srgbClr val="327FBE">
                    <a:tint val="44500"/>
                    <a:satMod val="160000"/>
                  </a:srgbClr>
                </a:gs>
                <a:gs pos="100000">
                  <a:srgbClr val="327FB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213430" y="2053254"/>
              <a:ext cx="3110295" cy="2880447"/>
              <a:chOff x="379794" y="1017131"/>
              <a:chExt cx="3110295" cy="2880447"/>
            </a:xfrm>
          </p:grpSpPr>
          <p:pic>
            <p:nvPicPr>
              <p:cNvPr id="5" name="3508094_3_e078_pic-de-pollution-dans-la-ville-de-harbin-dans_ea8b1ddafa9b02029baf39ef0708bb9f-filtered.jpeg"/>
              <p:cNvPicPr/>
              <p:nvPr/>
            </p:nvPicPr>
            <p:blipFill>
              <a:blip r:embed="rId3">
                <a:extLst/>
              </a:blip>
              <a:srcRect l="161" t="34168" r="550" b="524"/>
              <a:stretch>
                <a:fillRect/>
              </a:stretch>
            </p:blipFill>
            <p:spPr>
              <a:xfrm>
                <a:off x="379794" y="1017131"/>
                <a:ext cx="3085436" cy="110097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6" name="smokestacks.jpg"/>
              <p:cNvPicPr/>
              <p:nvPr/>
            </p:nvPicPr>
            <p:blipFill rotWithShape="1">
              <a:blip r:embed="rId4">
                <a:extLst/>
              </a:blip>
              <a:srcRect t="16596" b="23231"/>
              <a:stretch/>
            </p:blipFill>
            <p:spPr>
              <a:xfrm>
                <a:off x="404653" y="2739044"/>
                <a:ext cx="3085436" cy="115853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8" name="ZoneTexte 7"/>
            <p:cNvSpPr txBox="1"/>
            <p:nvPr/>
          </p:nvSpPr>
          <p:spPr>
            <a:xfrm>
              <a:off x="244309" y="5009946"/>
              <a:ext cx="3079416" cy="45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fr-FR" sz="1600" dirty="0" smtClean="0"/>
                <a:t>Augmentation des températures</a:t>
              </a:r>
              <a:endParaRPr lang="fr-FR" sz="1600" b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092501" y="3215983"/>
              <a:ext cx="1592318" cy="3341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 smtClean="0"/>
                <a:t>“</a:t>
              </a:r>
              <a:r>
                <a:rPr lang="fr-FR" sz="1600" dirty="0" smtClean="0"/>
                <a:t>Airpocalypse</a:t>
              </a:r>
              <a:r>
                <a:rPr lang="en-US" sz="1600" dirty="0" smtClean="0"/>
                <a:t>”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059575" y="2210869"/>
            <a:ext cx="3609474" cy="2514099"/>
            <a:chOff x="4059575" y="2210869"/>
            <a:chExt cx="3609474" cy="2514099"/>
          </a:xfrm>
        </p:grpSpPr>
        <p:sp>
          <p:nvSpPr>
            <p:cNvPr id="3" name="Flèche droite 2"/>
            <p:cNvSpPr/>
            <p:nvPr/>
          </p:nvSpPr>
          <p:spPr>
            <a:xfrm>
              <a:off x="4997078" y="3154864"/>
              <a:ext cx="1941095" cy="956563"/>
            </a:xfrm>
            <a:prstGeom prst="rightArrow">
              <a:avLst>
                <a:gd name="adj1" fmla="val 50000"/>
                <a:gd name="adj2" fmla="val 5517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059575" y="2210869"/>
              <a:ext cx="3609474" cy="513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endParaRPr lang="fr-FR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1600" b="0" dirty="0" smtClean="0">
                  <a:solidFill>
                    <a:schemeClr val="tx1"/>
                  </a:solidFill>
                </a:rPr>
                <a:t>Réduire émissions de CO2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04079" y="4015672"/>
              <a:ext cx="720466" cy="709296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571" y="4130584"/>
            <a:ext cx="437986" cy="1014974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7847118" y="1929370"/>
            <a:ext cx="4120672" cy="3742267"/>
            <a:chOff x="7675830" y="1028471"/>
            <a:chExt cx="4120672" cy="3640325"/>
          </a:xfrm>
        </p:grpSpPr>
        <p:grpSp>
          <p:nvGrpSpPr>
            <p:cNvPr id="23" name="Groupe 22"/>
            <p:cNvGrpSpPr/>
            <p:nvPr/>
          </p:nvGrpSpPr>
          <p:grpSpPr>
            <a:xfrm>
              <a:off x="7675830" y="1028471"/>
              <a:ext cx="4120672" cy="3640325"/>
              <a:chOff x="7675830" y="1028471"/>
              <a:chExt cx="4120672" cy="3640325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7675830" y="1028471"/>
                <a:ext cx="4120672" cy="3640325"/>
              </a:xfrm>
              <a:prstGeom prst="roundRect">
                <a:avLst/>
              </a:prstGeom>
              <a:gradFill flip="none" rotWithShape="1">
                <a:gsLst>
                  <a:gs pos="0">
                    <a:srgbClr val="327FBE">
                      <a:tint val="66000"/>
                      <a:satMod val="160000"/>
                    </a:srgbClr>
                  </a:gs>
                  <a:gs pos="50000">
                    <a:srgbClr val="327FBE">
                      <a:tint val="44500"/>
                      <a:satMod val="160000"/>
                    </a:srgbClr>
                  </a:gs>
                  <a:gs pos="100000">
                    <a:srgbClr val="327FBE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8222645" y="3371724"/>
                <a:ext cx="3532271" cy="296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1600" b="0" dirty="0" smtClean="0">
                    <a:solidFill>
                      <a:schemeClr val="tx1"/>
                    </a:solidFill>
                  </a:rPr>
                  <a:t>Automobile : </a:t>
                </a:r>
                <a:r>
                  <a:rPr lang="en-US" sz="1600" dirty="0"/>
                  <a:t>I</a:t>
                </a:r>
                <a:r>
                  <a:rPr lang="en-US" sz="1600" b="0" dirty="0" smtClean="0">
                    <a:solidFill>
                      <a:schemeClr val="tx1"/>
                    </a:solidFill>
                  </a:rPr>
                  <a:t>ndustrie de volume</a:t>
                </a:r>
              </a:p>
            </p:txBody>
          </p:sp>
        </p:grp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90280" y="1402656"/>
              <a:ext cx="3691772" cy="1710523"/>
            </a:xfrm>
            <a:prstGeom prst="rect">
              <a:avLst/>
            </a:prstGeom>
          </p:spPr>
        </p:pic>
      </p:grpSp>
      <p:sp>
        <p:nvSpPr>
          <p:cNvPr id="24" name="ZoneTexte 23"/>
          <p:cNvSpPr txBox="1"/>
          <p:nvPr/>
        </p:nvSpPr>
        <p:spPr>
          <a:xfrm>
            <a:off x="8141318" y="1541553"/>
            <a:ext cx="3532271" cy="2967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Moyens</a:t>
            </a:r>
            <a:endParaRPr lang="en-US" sz="1600" b="1" u="sng" dirty="0" smtClean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45110" y="1535537"/>
            <a:ext cx="1045029" cy="3745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b="1" u="sng" dirty="0"/>
              <a:t>Solutions</a:t>
            </a:r>
            <a:endParaRPr lang="fr-FR" sz="1600" b="1" u="sng" dirty="0"/>
          </a:p>
          <a:p>
            <a:endParaRPr lang="en-US" sz="1600" b="0" dirty="0" err="1" smtClean="0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29483" y="1531767"/>
            <a:ext cx="1045029" cy="3745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b="1" u="sng" dirty="0" smtClean="0"/>
              <a:t>Constats</a:t>
            </a:r>
            <a:endParaRPr lang="fr-FR" sz="1600" b="1" u="sng" dirty="0"/>
          </a:p>
          <a:p>
            <a:endParaRPr lang="en-US" sz="1600" b="0" dirty="0" err="1" smtClean="0">
              <a:solidFill>
                <a:schemeClr val="tx1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8"/>
          <a:srcRect l="1940" t="4297" r="71640" b="7548"/>
          <a:stretch/>
        </p:blipFill>
        <p:spPr>
          <a:xfrm>
            <a:off x="9654839" y="4712227"/>
            <a:ext cx="505230" cy="58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39974" y="663771"/>
            <a:ext cx="11234561" cy="345157"/>
          </a:xfrm>
        </p:spPr>
        <p:txBody>
          <a:bodyPr/>
          <a:lstStyle/>
          <a:p>
            <a:r>
              <a:rPr lang="en-US" sz="3200" dirty="0" smtClean="0">
                <a:solidFill>
                  <a:srgbClr val="3CB6CE"/>
                </a:solidFill>
              </a:rPr>
              <a:t>Un prix compétitif</a:t>
            </a:r>
            <a:endParaRPr lang="en-US" sz="3200" dirty="0">
              <a:solidFill>
                <a:srgbClr val="3CB6CE"/>
              </a:solidFill>
            </a:endParaRP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241300" y="187331"/>
            <a:ext cx="11231033" cy="215900"/>
          </a:xfrm>
        </p:spPr>
        <p:txBody>
          <a:bodyPr/>
          <a:lstStyle/>
          <a:p>
            <a:r>
              <a:rPr lang="fr-FR" b="0" dirty="0">
                <a:solidFill>
                  <a:srgbClr val="3CB6CE"/>
                </a:solidFill>
              </a:rPr>
              <a:t>02 - LE MARCHE DU V.E </a:t>
            </a: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6624866" y="2080221"/>
            <a:ext cx="53981" cy="61697"/>
          </a:xfrm>
          <a:custGeom>
            <a:avLst/>
            <a:gdLst>
              <a:gd name="T0" fmla="*/ 131 w 50"/>
              <a:gd name="T1" fmla="*/ 0 h 56"/>
              <a:gd name="T2" fmla="*/ 254 w 50"/>
              <a:gd name="T3" fmla="*/ 115 h 56"/>
              <a:gd name="T4" fmla="*/ 101 w 50"/>
              <a:gd name="T5" fmla="*/ 240 h 56"/>
              <a:gd name="T6" fmla="*/ 131 w 50"/>
              <a:gd name="T7" fmla="*/ 148 h 56"/>
              <a:gd name="T8" fmla="*/ 0 w 50"/>
              <a:gd name="T9" fmla="*/ 202 h 56"/>
              <a:gd name="T10" fmla="*/ 131 w 50"/>
              <a:gd name="T11" fmla="*/ 0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" h="56">
                <a:moveTo>
                  <a:pt x="25" y="0"/>
                </a:moveTo>
                <a:lnTo>
                  <a:pt x="50" y="27"/>
                </a:lnTo>
                <a:lnTo>
                  <a:pt x="20" y="56"/>
                </a:lnTo>
                <a:lnTo>
                  <a:pt x="25" y="35"/>
                </a:lnTo>
                <a:lnTo>
                  <a:pt x="0" y="47"/>
                </a:lnTo>
                <a:lnTo>
                  <a:pt x="25" y="0"/>
                </a:lnTo>
              </a:path>
            </a:pathLst>
          </a:custGeom>
          <a:solidFill>
            <a:srgbClr val="D2D4D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kern="0" dirty="0">
              <a:solidFill>
                <a:prstClr val="black"/>
              </a:solidFill>
              <a:cs typeface="Arial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248432" y="1397311"/>
            <a:ext cx="3049282" cy="4360956"/>
            <a:chOff x="1100441" y="1880246"/>
            <a:chExt cx="2776039" cy="3771244"/>
          </a:xfrm>
        </p:grpSpPr>
        <p:sp>
          <p:nvSpPr>
            <p:cNvPr id="37" name="Text Box 15"/>
            <p:cNvSpPr txBox="1">
              <a:spLocks noChangeAspect="1" noChangeArrowheads="1"/>
            </p:cNvSpPr>
            <p:nvPr/>
          </p:nvSpPr>
          <p:spPr bwMode="auto">
            <a:xfrm>
              <a:off x="2388791" y="3894550"/>
              <a:ext cx="229791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241" tIns="22619" rIns="45241" bIns="22619"/>
            <a:lstStyle>
              <a:lvl1pPr defTabSz="957263" eaLnBrk="0" hangingPunct="0">
                <a:spcBef>
                  <a:spcPct val="8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536575" indent="-179388" defTabSz="957263" eaLnBrk="0" hangingPunct="0">
                <a:spcBef>
                  <a:spcPct val="80000"/>
                </a:spcBef>
                <a:buClr>
                  <a:schemeClr val="bg2"/>
                </a:buClr>
                <a:buSzPct val="85000"/>
                <a:buFont typeface="Wingdings" panose="05000000000000000000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898525" indent="-182563" defTabSz="957263" eaLnBrk="0" hangingPunct="0">
                <a:spcBef>
                  <a:spcPct val="8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65288" indent="-228600" defTabSz="957263" eaLnBrk="0" hangingPunct="0">
                <a:spcBef>
                  <a:spcPct val="40000"/>
                </a:spcBef>
                <a:buFont typeface="Wingdings" panose="05000000000000000000" pitchFamily="2" charset="2"/>
                <a:buChar char="§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73275" indent="-228600" defTabSz="957263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30475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87675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44875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902075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400" dirty="0">
                  <a:latin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100441" y="1880246"/>
              <a:ext cx="2776039" cy="3771244"/>
              <a:chOff x="2985643" y="2169146"/>
              <a:chExt cx="2151459" cy="3035290"/>
            </a:xfrm>
          </p:grpSpPr>
          <p:sp>
            <p:nvSpPr>
              <p:cNvPr id="24" name="Rectangle 2"/>
              <p:cNvSpPr>
                <a:spLocks noChangeAspect="1" noChangeArrowheads="1"/>
              </p:cNvSpPr>
              <p:nvPr/>
            </p:nvSpPr>
            <p:spPr bwMode="auto">
              <a:xfrm>
                <a:off x="2995168" y="2992254"/>
                <a:ext cx="931069" cy="1916906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241" tIns="22619" rIns="45241" bIns="22619" anchor="ctr"/>
              <a:lstStyle>
                <a:lvl1pPr defTabSz="957263" eaLnBrk="0" hangingPunct="0">
                  <a:spcBef>
                    <a:spcPct val="8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536575" indent="-179388" defTabSz="957263" eaLnBrk="0" hangingPunct="0">
                  <a:spcBef>
                    <a:spcPct val="80000"/>
                  </a:spcBef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898525" indent="-182563" defTabSz="957263" eaLnBrk="0" hangingPunct="0">
                  <a:spcBef>
                    <a:spcPct val="8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65288" indent="-228600" defTabSz="957263" eaLnBrk="0" hangingPunct="0">
                  <a:spcBef>
                    <a:spcPct val="40000"/>
                  </a:spcBef>
                  <a:buFont typeface="Wingdings" panose="05000000000000000000" pitchFamily="2" charset="2"/>
                  <a:buChar char="§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73275" indent="-228600" defTabSz="957263" eaLnBrk="0" hangingPunct="0">
                  <a:spcBef>
                    <a:spcPct val="20000"/>
                  </a:spcBef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304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876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448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020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35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VEHICULE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35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THERMIQUE</a:t>
                </a:r>
                <a:endParaRPr lang="fr-FR" altLang="en-US" sz="1350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3"/>
              <p:cNvSpPr>
                <a:spLocks noChangeAspect="1" noChangeArrowheads="1"/>
              </p:cNvSpPr>
              <p:nvPr/>
            </p:nvSpPr>
            <p:spPr bwMode="auto">
              <a:xfrm>
                <a:off x="4191746" y="3164695"/>
                <a:ext cx="931069" cy="17444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241" tIns="22619" rIns="45241" bIns="22619" anchor="ctr"/>
              <a:lstStyle>
                <a:lvl1pPr defTabSz="957263" eaLnBrk="0" hangingPunct="0">
                  <a:spcBef>
                    <a:spcPct val="8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536575" indent="-179388" defTabSz="957263" eaLnBrk="0" hangingPunct="0">
                  <a:spcBef>
                    <a:spcPct val="80000"/>
                  </a:spcBef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898525" indent="-182563" defTabSz="957263" eaLnBrk="0" hangingPunct="0">
                  <a:spcBef>
                    <a:spcPct val="8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65288" indent="-228600" defTabSz="957263" eaLnBrk="0" hangingPunct="0">
                  <a:spcBef>
                    <a:spcPct val="40000"/>
                  </a:spcBef>
                  <a:buFont typeface="Wingdings" panose="05000000000000000000" pitchFamily="2" charset="2"/>
                  <a:buChar char="§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73275" indent="-228600" defTabSz="957263" eaLnBrk="0" hangingPunct="0">
                  <a:spcBef>
                    <a:spcPct val="20000"/>
                  </a:spcBef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304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876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448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020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35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VEHICULE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35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ELECTRIQUE</a:t>
                </a:r>
                <a:endParaRPr lang="fr-FR" altLang="en-US" sz="1350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4"/>
              <p:cNvSpPr>
                <a:spLocks noChangeAspect="1" noChangeArrowheads="1"/>
              </p:cNvSpPr>
              <p:nvPr/>
            </p:nvSpPr>
            <p:spPr bwMode="auto">
              <a:xfrm>
                <a:off x="4191746" y="2169146"/>
                <a:ext cx="934641" cy="934825"/>
              </a:xfrm>
              <a:prstGeom prst="rect">
                <a:avLst/>
              </a:prstGeom>
              <a:solidFill>
                <a:srgbClr val="77A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241" tIns="22619" rIns="45241" bIns="22619" anchor="ctr"/>
              <a:lstStyle>
                <a:lvl1pPr defTabSz="957263" eaLnBrk="0" hangingPunct="0">
                  <a:spcBef>
                    <a:spcPct val="8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536575" indent="-179388" defTabSz="957263" eaLnBrk="0" hangingPunct="0">
                  <a:spcBef>
                    <a:spcPct val="80000"/>
                  </a:spcBef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898525" indent="-182563" defTabSz="957263" eaLnBrk="0" hangingPunct="0">
                  <a:spcBef>
                    <a:spcPct val="8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65288" indent="-228600" defTabSz="957263" eaLnBrk="0" hangingPunct="0">
                  <a:spcBef>
                    <a:spcPct val="40000"/>
                  </a:spcBef>
                  <a:buFont typeface="Wingdings" panose="05000000000000000000" pitchFamily="2" charset="2"/>
                  <a:buChar char="§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73275" indent="-228600" defTabSz="957263" eaLnBrk="0" hangingPunct="0">
                  <a:spcBef>
                    <a:spcPct val="20000"/>
                  </a:spcBef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304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876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448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020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2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BONIUS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2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ECOLOGIQUE</a:t>
                </a:r>
                <a:endParaRPr lang="fr-FR" alt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6 </a:t>
                </a:r>
                <a:r>
                  <a:rPr lang="fr-FR" altLang="en-US" sz="12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000</a:t>
                </a:r>
                <a:r>
                  <a:rPr lang="fr-FR" altLang="en-US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€</a:t>
                </a:r>
              </a:p>
            </p:txBody>
          </p:sp>
          <p:sp>
            <p:nvSpPr>
              <p:cNvPr id="39" name="Line 12"/>
              <p:cNvSpPr>
                <a:spLocks noChangeAspect="1" noChangeShapeType="1"/>
              </p:cNvSpPr>
              <p:nvPr/>
            </p:nvSpPr>
            <p:spPr bwMode="auto">
              <a:xfrm>
                <a:off x="2985643" y="4969882"/>
                <a:ext cx="2151459" cy="11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40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3146377" y="5006792"/>
                <a:ext cx="1828800" cy="197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241" tIns="22619" rIns="45241" bIns="22619"/>
              <a:lstStyle>
                <a:lvl1pPr defTabSz="957263" eaLnBrk="0" hangingPunct="0">
                  <a:spcBef>
                    <a:spcPct val="8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536575" indent="-179388" defTabSz="957263" eaLnBrk="0" hangingPunct="0">
                  <a:spcBef>
                    <a:spcPct val="80000"/>
                  </a:spcBef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898525" indent="-182563" defTabSz="957263" eaLnBrk="0" hangingPunct="0">
                  <a:spcBef>
                    <a:spcPct val="8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65288" indent="-228600" defTabSz="957263" eaLnBrk="0" hangingPunct="0">
                  <a:spcBef>
                    <a:spcPct val="40000"/>
                  </a:spcBef>
                  <a:buFont typeface="Wingdings" panose="05000000000000000000" pitchFamily="2" charset="2"/>
                  <a:buChar char="§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73275" indent="-228600" defTabSz="957263" eaLnBrk="0" hangingPunct="0">
                  <a:spcBef>
                    <a:spcPct val="20000"/>
                  </a:spcBef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304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876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448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020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050" dirty="0" smtClean="0">
                    <a:cs typeface="Arial" panose="020B0604020202020204" pitchFamily="34" charset="0"/>
                  </a:rPr>
                  <a:t>Prix d’achat</a:t>
                </a:r>
                <a:endParaRPr lang="fr-FR" altLang="en-US" sz="1050" dirty="0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e 13"/>
          <p:cNvGrpSpPr/>
          <p:nvPr/>
        </p:nvGrpSpPr>
        <p:grpSpPr>
          <a:xfrm>
            <a:off x="6939797" y="1397311"/>
            <a:ext cx="3201573" cy="4399218"/>
            <a:chOff x="7607454" y="1484397"/>
            <a:chExt cx="3201573" cy="4399218"/>
          </a:xfrm>
        </p:grpSpPr>
        <p:sp>
          <p:nvSpPr>
            <p:cNvPr id="38" name="Text Box 16"/>
            <p:cNvSpPr txBox="1">
              <a:spLocks noChangeAspect="1" noChangeArrowheads="1"/>
            </p:cNvSpPr>
            <p:nvPr/>
          </p:nvSpPr>
          <p:spPr bwMode="auto">
            <a:xfrm>
              <a:off x="9117077" y="3662414"/>
              <a:ext cx="268415" cy="47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241" tIns="22619" rIns="45241" bIns="22619"/>
            <a:lstStyle>
              <a:lvl1pPr defTabSz="957263" eaLnBrk="0" hangingPunct="0">
                <a:spcBef>
                  <a:spcPct val="8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536575" indent="-179388" defTabSz="957263" eaLnBrk="0" hangingPunct="0">
                <a:spcBef>
                  <a:spcPct val="80000"/>
                </a:spcBef>
                <a:buClr>
                  <a:schemeClr val="bg2"/>
                </a:buClr>
                <a:buSzPct val="85000"/>
                <a:buFont typeface="Wingdings" panose="05000000000000000000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898525" indent="-182563" defTabSz="957263" eaLnBrk="0" hangingPunct="0">
                <a:spcBef>
                  <a:spcPct val="8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65288" indent="-228600" defTabSz="957263" eaLnBrk="0" hangingPunct="0">
                <a:spcBef>
                  <a:spcPct val="40000"/>
                </a:spcBef>
                <a:buFont typeface="Wingdings" panose="05000000000000000000" pitchFamily="2" charset="2"/>
                <a:buChar char="§"/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73275" indent="-228600" defTabSz="957263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30475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87675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44875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902075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100" dirty="0">
                  <a:latin typeface="Calibri" panose="020F050202020403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7607454" y="1484397"/>
              <a:ext cx="3201573" cy="4399218"/>
              <a:chOff x="5901484" y="2394561"/>
              <a:chExt cx="2153841" cy="2809875"/>
            </a:xfrm>
          </p:grpSpPr>
          <p:sp>
            <p:nvSpPr>
              <p:cNvPr id="29" name="Rectangle 5"/>
              <p:cNvSpPr>
                <a:spLocks noChangeAspect="1" noChangeArrowheads="1"/>
              </p:cNvSpPr>
              <p:nvPr/>
            </p:nvSpPr>
            <p:spPr bwMode="auto">
              <a:xfrm>
                <a:off x="5912200" y="4574594"/>
                <a:ext cx="931069" cy="334566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241" tIns="22619" rIns="45241" bIns="22619" anchor="ctr"/>
              <a:lstStyle>
                <a:lvl1pPr defTabSz="957263" eaLnBrk="0" hangingPunct="0">
                  <a:spcBef>
                    <a:spcPct val="8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536575" indent="-179388" defTabSz="957263" eaLnBrk="0" hangingPunct="0">
                  <a:spcBef>
                    <a:spcPct val="80000"/>
                  </a:spcBef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898525" indent="-182563" defTabSz="957263" eaLnBrk="0" hangingPunct="0">
                  <a:spcBef>
                    <a:spcPct val="8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65288" indent="-228600" defTabSz="957263" eaLnBrk="0" hangingPunct="0">
                  <a:spcBef>
                    <a:spcPct val="40000"/>
                  </a:spcBef>
                  <a:buFont typeface="Wingdings" panose="05000000000000000000" pitchFamily="2" charset="2"/>
                  <a:buChar char="§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73275" indent="-228600" defTabSz="957263" eaLnBrk="0" hangingPunct="0">
                  <a:spcBef>
                    <a:spcPct val="20000"/>
                  </a:spcBef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304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876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448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020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400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MAINTENANCE</a:t>
                </a:r>
              </a:p>
            </p:txBody>
          </p:sp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7119493" y="4662701"/>
                <a:ext cx="929878" cy="2405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241" tIns="22619" rIns="45241" bIns="22619" anchor="ctr"/>
              <a:lstStyle>
                <a:lvl1pPr defTabSz="957263" eaLnBrk="0" hangingPunct="0">
                  <a:spcBef>
                    <a:spcPct val="8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536575" indent="-179388" defTabSz="957263" eaLnBrk="0" hangingPunct="0">
                  <a:spcBef>
                    <a:spcPct val="80000"/>
                  </a:spcBef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898525" indent="-182563" defTabSz="957263" eaLnBrk="0" hangingPunct="0">
                  <a:spcBef>
                    <a:spcPct val="8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65288" indent="-228600" defTabSz="957263" eaLnBrk="0" hangingPunct="0">
                  <a:spcBef>
                    <a:spcPct val="40000"/>
                  </a:spcBef>
                  <a:buFont typeface="Wingdings" panose="05000000000000000000" pitchFamily="2" charset="2"/>
                  <a:buChar char="§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73275" indent="-228600" defTabSz="957263" eaLnBrk="0" hangingPunct="0">
                  <a:spcBef>
                    <a:spcPct val="20000"/>
                  </a:spcBef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304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876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448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020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400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MAINTENANCE</a:t>
                </a:r>
              </a:p>
            </p:txBody>
          </p:sp>
          <p:sp>
            <p:nvSpPr>
              <p:cNvPr id="31" name="Rectangle 7"/>
              <p:cNvSpPr>
                <a:spLocks noChangeAspect="1" noChangeArrowheads="1"/>
              </p:cNvSpPr>
              <p:nvPr/>
            </p:nvSpPr>
            <p:spPr bwMode="auto">
              <a:xfrm>
                <a:off x="5908627" y="2394561"/>
                <a:ext cx="931069" cy="2126456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241" tIns="22619" rIns="45241" bIns="22619" anchor="ctr"/>
              <a:lstStyle>
                <a:lvl1pPr defTabSz="957263" eaLnBrk="0" hangingPunct="0">
                  <a:spcBef>
                    <a:spcPct val="8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536575" indent="-179388" defTabSz="957263" eaLnBrk="0" hangingPunct="0">
                  <a:spcBef>
                    <a:spcPct val="80000"/>
                  </a:spcBef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898525" indent="-182563" defTabSz="957263" eaLnBrk="0" hangingPunct="0">
                  <a:spcBef>
                    <a:spcPct val="8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65288" indent="-228600" defTabSz="957263" eaLnBrk="0" hangingPunct="0">
                  <a:spcBef>
                    <a:spcPct val="40000"/>
                  </a:spcBef>
                  <a:buFont typeface="Wingdings" panose="05000000000000000000" pitchFamily="2" charset="2"/>
                  <a:buChar char="§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73275" indent="-228600" defTabSz="957263" eaLnBrk="0" hangingPunct="0">
                  <a:spcBef>
                    <a:spcPct val="20000"/>
                  </a:spcBef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304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876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448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020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4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CARBURANT</a:t>
                </a:r>
                <a:endParaRPr lang="fr-FR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7123064" y="4332897"/>
                <a:ext cx="929879" cy="2809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241" tIns="22619" rIns="45241" bIns="22619" anchor="ctr"/>
              <a:lstStyle>
                <a:lvl1pPr defTabSz="957263" eaLnBrk="0" hangingPunct="0">
                  <a:spcBef>
                    <a:spcPct val="8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536575" indent="-179388" defTabSz="957263" eaLnBrk="0" hangingPunct="0">
                  <a:spcBef>
                    <a:spcPct val="80000"/>
                  </a:spcBef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898525" indent="-182563" defTabSz="957263" eaLnBrk="0" hangingPunct="0">
                  <a:spcBef>
                    <a:spcPct val="8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65288" indent="-228600" defTabSz="957263" eaLnBrk="0" hangingPunct="0">
                  <a:spcBef>
                    <a:spcPct val="40000"/>
                  </a:spcBef>
                  <a:buFont typeface="Wingdings" panose="05000000000000000000" pitchFamily="2" charset="2"/>
                  <a:buChar char="§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73275" indent="-228600" defTabSz="957263" eaLnBrk="0" hangingPunct="0">
                  <a:spcBef>
                    <a:spcPct val="20000"/>
                  </a:spcBef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304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876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448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020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2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SOLUTION DE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2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CHARGEMENT</a:t>
                </a:r>
                <a:endParaRPr lang="fr-FR" alt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7125446" y="2900575"/>
                <a:ext cx="929879" cy="13870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241" tIns="22619" rIns="45241" bIns="22619" anchor="ctr"/>
              <a:lstStyle>
                <a:lvl1pPr defTabSz="957263" eaLnBrk="0" hangingPunct="0">
                  <a:spcBef>
                    <a:spcPct val="8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536575" indent="-179388" defTabSz="957263" eaLnBrk="0" hangingPunct="0">
                  <a:spcBef>
                    <a:spcPct val="80000"/>
                  </a:spcBef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898525" indent="-182563" defTabSz="957263" eaLnBrk="0" hangingPunct="0">
                  <a:spcBef>
                    <a:spcPct val="8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65288" indent="-228600" defTabSz="957263" eaLnBrk="0" hangingPunct="0">
                  <a:spcBef>
                    <a:spcPct val="40000"/>
                  </a:spcBef>
                  <a:buFont typeface="Wingdings" panose="05000000000000000000" pitchFamily="2" charset="2"/>
                  <a:buChar char="§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73275" indent="-228600" defTabSz="957263" eaLnBrk="0" hangingPunct="0">
                  <a:spcBef>
                    <a:spcPct val="20000"/>
                  </a:spcBef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304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876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448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020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4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LOCATION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4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BATTERIE</a:t>
                </a:r>
                <a:endParaRPr lang="fr-FR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7125446" y="2561248"/>
                <a:ext cx="929879" cy="29646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241" tIns="22619" rIns="45241" bIns="22619" anchor="ctr"/>
              <a:lstStyle>
                <a:lvl1pPr defTabSz="957263" eaLnBrk="0" hangingPunct="0">
                  <a:spcBef>
                    <a:spcPct val="8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536575" indent="-179388" defTabSz="957263" eaLnBrk="0" hangingPunct="0">
                  <a:spcBef>
                    <a:spcPct val="80000"/>
                  </a:spcBef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898525" indent="-182563" defTabSz="957263" eaLnBrk="0" hangingPunct="0">
                  <a:spcBef>
                    <a:spcPct val="8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65288" indent="-228600" defTabSz="957263" eaLnBrk="0" hangingPunct="0">
                  <a:spcBef>
                    <a:spcPct val="40000"/>
                  </a:spcBef>
                  <a:buFont typeface="Wingdings" panose="05000000000000000000" pitchFamily="2" charset="2"/>
                  <a:buChar char="§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73275" indent="-228600" defTabSz="957263" eaLnBrk="0" hangingPunct="0">
                  <a:spcBef>
                    <a:spcPct val="20000"/>
                  </a:spcBef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304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876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448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020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6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ELECTRICITE</a:t>
                </a:r>
                <a:endParaRPr lang="en-US" altLang="en-US" sz="1050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12"/>
              <p:cNvSpPr>
                <a:spLocks noChangeAspect="1" noChangeShapeType="1"/>
              </p:cNvSpPr>
              <p:nvPr/>
            </p:nvSpPr>
            <p:spPr bwMode="auto">
              <a:xfrm>
                <a:off x="5901484" y="4972263"/>
                <a:ext cx="2151460" cy="11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36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6055074" y="5006792"/>
                <a:ext cx="1828800" cy="197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241" tIns="22619" rIns="45241" bIns="22619"/>
              <a:lstStyle>
                <a:lvl1pPr defTabSz="957263" eaLnBrk="0" hangingPunct="0">
                  <a:spcBef>
                    <a:spcPct val="80000"/>
                  </a:spcBef>
                  <a:buClr>
                    <a:schemeClr val="accent1"/>
                  </a:buClr>
                  <a:buSzPct val="85000"/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536575" indent="-179388" defTabSz="957263" eaLnBrk="0" hangingPunct="0">
                  <a:spcBef>
                    <a:spcPct val="80000"/>
                  </a:spcBef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898525" indent="-182563" defTabSz="957263" eaLnBrk="0" hangingPunct="0">
                  <a:spcBef>
                    <a:spcPct val="8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65288" indent="-228600" defTabSz="957263" eaLnBrk="0" hangingPunct="0">
                  <a:spcBef>
                    <a:spcPct val="40000"/>
                  </a:spcBef>
                  <a:buFont typeface="Wingdings" panose="05000000000000000000" pitchFamily="2" charset="2"/>
                  <a:buChar char="§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73275" indent="-228600" defTabSz="957263" eaLnBrk="0" hangingPunct="0">
                  <a:spcBef>
                    <a:spcPct val="20000"/>
                  </a:spcBef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304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876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448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02075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050" dirty="0" smtClean="0">
                    <a:cs typeface="Arial" panose="020B0604020202020204" pitchFamily="34" charset="0"/>
                  </a:rPr>
                  <a:t>Coût d’utilisation </a:t>
                </a:r>
                <a:endParaRPr lang="fr-FR" altLang="en-US" sz="1050" dirty="0"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6959950" y="3923323"/>
                <a:ext cx="97631" cy="5357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27000" rIns="27000"/>
              <a:lstStyle/>
              <a:p>
                <a:endParaRPr lang="en-US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44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_GROUPE RENAULT_PowerPoint template_16x9_Confidential C.pptx" id="{3832171A-3AD4-4E77-8DA1-14D8FF13F96D}" vid="{0E86DF88-7556-4486-902C-B0B53BD8D9D8}"/>
    </a:ext>
  </a:extLst>
</a:theme>
</file>

<file path=ppt/theme/theme3.xml><?xml version="1.0" encoding="utf-8"?>
<a:theme xmlns:a="http://schemas.openxmlformats.org/drawingml/2006/main" name="1_CONTENT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_GROUPE RENAULT_PowerPoint template_16x9_Confidential C.pptx" id="{3832171A-3AD4-4E77-8DA1-14D8FF13F96D}" vid="{0E86DF88-7556-4486-902C-B0B53BD8D9D8}"/>
    </a:ext>
  </a:extLst>
</a:theme>
</file>

<file path=ppt/theme/theme4.xml><?xml version="1.0" encoding="utf-8"?>
<a:theme xmlns:a="http://schemas.openxmlformats.org/drawingml/2006/main" name="2_CONTENT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_GROUPE RENAULT_PowerPoint template_16x9_Confidential C.pptx" id="{3832171A-3AD4-4E77-8DA1-14D8FF13F96D}" vid="{0E86DF88-7556-4486-902C-B0B53BD8D9D8}"/>
    </a:ext>
  </a:extLst>
</a:theme>
</file>

<file path=ppt/theme/theme5.xml><?xml version="1.0" encoding="utf-8"?>
<a:theme xmlns:a="http://schemas.openxmlformats.org/drawingml/2006/main" name="3_CONTENT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_GROUPE RENAULT_PowerPoint template_16x9_Confidential C.pptx" id="{3832171A-3AD4-4E77-8DA1-14D8FF13F96D}" vid="{0E86DF88-7556-4486-902C-B0B53BD8D9D8}"/>
    </a:ext>
  </a:extLst>
</a:theme>
</file>

<file path=ppt/theme/theme6.xml><?xml version="1.0" encoding="utf-8"?>
<a:theme xmlns:a="http://schemas.openxmlformats.org/drawingml/2006/main" name="4_CONTENT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_GROUPE RENAULT_PowerPoint template_16x9_Confidential C.pptx" id="{3832171A-3AD4-4E77-8DA1-14D8FF13F96D}" vid="{0E86DF88-7556-4486-902C-B0B53BD8D9D8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666</Words>
  <Application>Microsoft Office PowerPoint</Application>
  <PresentationFormat>Grand écran</PresentationFormat>
  <Paragraphs>221</Paragraphs>
  <Slides>16</Slides>
  <Notes>12</Notes>
  <HiddenSlides>0</HiddenSlides>
  <MMClips>1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33" baseType="lpstr">
      <vt:lpstr>MS PGothic</vt:lpstr>
      <vt:lpstr>Arial</vt:lpstr>
      <vt:lpstr>Arial Narrow</vt:lpstr>
      <vt:lpstr>Calibri</vt:lpstr>
      <vt:lpstr>Calibri Light</vt:lpstr>
      <vt:lpstr>Eurostile</vt:lpstr>
      <vt:lpstr>HelveticaNeue LT 57 Cn</vt:lpstr>
      <vt:lpstr>HelveticaNeue LT 67 MdCn</vt:lpstr>
      <vt:lpstr>Times New Roman</vt:lpstr>
      <vt:lpstr>Wingdings</vt:lpstr>
      <vt:lpstr>Thème Office</vt:lpstr>
      <vt:lpstr>CONTENT</vt:lpstr>
      <vt:lpstr>1_CONTENT</vt:lpstr>
      <vt:lpstr>2_CONTENT</vt:lpstr>
      <vt:lpstr>3_CONTENT</vt:lpstr>
      <vt:lpstr>4_CONTENT</vt:lpstr>
      <vt:lpstr>Diapositive think-cell</vt:lpstr>
      <vt:lpstr>IENA Conférence :    Véhicule Electrique: Plaisir d’ingénieur ou business durable ?</vt:lpstr>
      <vt:lpstr>Présentation PowerPoint</vt:lpstr>
      <vt:lpstr>8 ANS D’EXPERIENCE POUR CONSTRUIRE UN AVANTAGE COMPETITIF</vt:lpstr>
      <vt:lpstr>Présentation PowerPoint</vt:lpstr>
      <vt:lpstr>Les principales innovations </vt:lpstr>
      <vt:lpstr>Présentation PowerPoint</vt:lpstr>
      <vt:lpstr>Présentation PowerPoint</vt:lpstr>
      <vt:lpstr>Besoin d’une solution de masse abordable</vt:lpstr>
      <vt:lpstr>Un prix compétitif</vt:lpstr>
      <vt:lpstr>Présentation PowerPoint</vt:lpstr>
      <vt:lpstr>Objectif : mélanger les savoirs faire </vt:lpstr>
      <vt:lpstr>Présentation PowerPoint</vt:lpstr>
      <vt:lpstr>Un outil clé pour la vente </vt:lpstr>
      <vt:lpstr>Présentation PowerPoint</vt:lpstr>
      <vt:lpstr>Véhicule électrique : voiture ou batterie mobile ?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IENA Conférence</dc:title>
  <dc:creator>ROUESNE Thibaud</dc:creator>
  <cp:lastModifiedBy>ROUESNE Thibaud (renexter)</cp:lastModifiedBy>
  <cp:revision>102</cp:revision>
  <dcterms:created xsi:type="dcterms:W3CDTF">2018-02-14T08:00:57Z</dcterms:created>
  <dcterms:modified xsi:type="dcterms:W3CDTF">2018-02-28T09:24:42Z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338492157</vt:i4>
  </property>
  <property fmtid="{D5CDD505-2E9C-101B-9397-08002B2CF9AE}" pid="3" name="_NewReviewCycle">
    <vt:lpwstr/>
  </property>
  <property fmtid="{D5CDD505-2E9C-101B-9397-08002B2CF9AE}" pid="4" name="_EmailSubject">
    <vt:lpwstr>tr: IENA Conférence - Eric Feunteun</vt:lpwstr>
  </property>
  <property fmtid="{D5CDD505-2E9C-101B-9397-08002B2CF9AE}" pid="5" name="_AuthorEmail">
    <vt:lpwstr>thibaud.rouesne@renault.com</vt:lpwstr>
  </property>
  <property fmtid="{D5CDD505-2E9C-101B-9397-08002B2CF9AE}" pid="6" name="_AuthorEmailDisplayName">
    <vt:lpwstr>ROUESNE Thibaud (renexter)</vt:lpwstr>
  </property>
</Properties>
</file>