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4" r:id="rId9"/>
    <p:sldId id="263" r:id="rId1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8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Stephanie%20My%20Doc\Schlumberger%20EPS\SCIENCES%20&amp;%20FEMMES\Arts%20&amp;%20Metiers\_Arts_et_Metiers_au_Feminin\___20111114%20GP%20Auto%20au%20Feminin%2014Nov2011\20111114%20stat%20Jeunes%20Femmes%20aux%20Art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Stephanie%20My%20Doc\Schlumberger%20EPS\SCIENCES%20&amp;%20FEMMES\Arts%20&amp;%20Metiers\_Arts_et_Metiers_au_Feminin\___20111114%20GP%20Auto%20au%20Feminin%2014Nov2011\20111114%20stat%20Jeunes%20Femmes%20aux%20Art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Stephanie%20My%20Doc\Schlumberger%20EPS\SCIENCES%20&amp;%20FEMMES\Arts%20&amp;%20Metiers\_Arts_et_Metiers_au_Feminin\___20111114%20GP%20Auto%20au%20Feminin%2014Nov2011\20111114%20stat%20Jeunes%20Femmes%20aux%20Ar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Stephanie%20My%20Doc\Schlumberger%20EPS\SCIENCES%20&amp;%20FEMMES\Arts%20&amp;%20Metiers\_Arts_et_Metiers_au_Feminin\___20111114%20GP%20Auto%20au%20Feminin%2014Nov2011\20111114%20stat%20Jeunes%20Femmes%20aux%20Ar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Stephanie%20My%20Doc\Schlumberger%20EPS\SCIENCES%20&amp;%20FEMMES\Arts%20&amp;%20Metiers\_Arts_et_Metiers_au_Feminin\___20111114%20GP%20Auto%20au%20Feminin%2014Nov2011\20111114%20stat%20Jeunes%20Femmes%20aux%20Ar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Stephanie%20My%20Doc\Schlumberger%20EPS\SCIENCES%20&amp;%20FEMMES\Arts%20&amp;%20Metiers\_Arts_et_Metiers_au_Feminin\___20111114%20GP%20Auto%20au%20Feminin%2014Nov2011\20111114%20stat%20Jeunes%20Femmes%20aux%20Ar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Stephanie%20My%20Doc\Schlumberger%20EPS\SCIENCES%20&amp;%20FEMMES\Arts%20&amp;%20Metiers\_Arts_et_Metiers_au_Feminin\___20111114%20GP%20Auto%20au%20Feminin%2014Nov2011\20111114%20stat%20Jeunes%20Femmes%20aux%20Ar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Stephanie%20My%20Doc\Schlumberger%20EPS\SCIENCES%20&amp;%20FEMMES\Arts%20&amp;%20Metiers\_Arts_et_Metiers_au_Feminin\___20111114%20GP%20Auto%20au%20Feminin%2014Nov2011\20111114%20stat%20Jeunes%20Femmes%20aux%20Art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Stephanie%20My%20Doc\Schlumberger%20EPS\SCIENCES%20&amp;%20FEMMES\Arts%20&amp;%20Metiers\_Arts_et_Metiers_au_Feminin\___20111114%20GP%20Auto%20au%20Feminin%2014Nov2011\20111114%20stat%20Jeunes%20Femmes%20aux%20Art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Stephanie%20My%20Doc\Schlumberger%20EPS\SCIENCES%20&amp;%20FEMMES\Arts%20&amp;%20Metiers\_Arts_et_Metiers_au_Feminin\___20111114%20GP%20Auto%20au%20Feminin%2014Nov2011\20111114%20stat%20Jeunes%20Femmes%20aux%20Art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Stephanie%20My%20Doc\Schlumberger%20EPS\SCIENCES%20&amp;%20FEMMES\Arts%20&amp;%20Metiers\_Arts_et_Metiers_au_Feminin\___20111114%20GP%20Auto%20au%20Feminin%2014Nov2011\20111114%20stat%20Jeunes%20Femmes%20aux%20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>
        <c:manualLayout>
          <c:layoutTarget val="inner"/>
          <c:xMode val="edge"/>
          <c:yMode val="edge"/>
          <c:x val="6.8473851835714278E-2"/>
          <c:y val="2.9059617547806574E-2"/>
          <c:w val="0.93152614816428558"/>
          <c:h val="0.72765217907083668"/>
        </c:manualLayout>
      </c:layout>
      <c:barChart>
        <c:barDir val="col"/>
        <c:grouping val="stacked"/>
        <c:ser>
          <c:idx val="0"/>
          <c:order val="0"/>
          <c:tx>
            <c:strRef>
              <c:f>'F Inge'!$H$3</c:f>
              <c:strCache>
                <c:ptCount val="1"/>
                <c:pt idx="0">
                  <c:v>Nb Total des Jeunes integrant les Arts</c:v>
                </c:pt>
              </c:strCache>
            </c:strRef>
          </c:tx>
          <c:spPr>
            <a:solidFill>
              <a:srgbClr val="0066FF"/>
            </a:solidFill>
          </c:spPr>
          <c:dLbls>
            <c:showVal val="1"/>
          </c:dLbls>
          <c:cat>
            <c:strRef>
              <c:f>'F Inge'!$A$4:$A$10</c:f>
              <c:strCache>
                <c:ptCount val="7"/>
                <c:pt idx="0">
                  <c:v>1964-9</c:v>
                </c:pt>
                <c:pt idx="1">
                  <c:v>1970-9</c:v>
                </c:pt>
                <c:pt idx="2">
                  <c:v>1980-9</c:v>
                </c:pt>
                <c:pt idx="3">
                  <c:v>1990-4</c:v>
                </c:pt>
                <c:pt idx="4">
                  <c:v>1995-9</c:v>
                </c:pt>
                <c:pt idx="5">
                  <c:v>2000-9</c:v>
                </c:pt>
                <c:pt idx="6">
                  <c:v>2010-11</c:v>
                </c:pt>
              </c:strCache>
            </c:strRef>
          </c:cat>
          <c:val>
            <c:numRef>
              <c:f>'F Inge'!$B$4:$B$10</c:f>
              <c:numCache>
                <c:formatCode>0</c:formatCode>
                <c:ptCount val="7"/>
                <c:pt idx="0">
                  <c:v>1</c:v>
                </c:pt>
                <c:pt idx="1">
                  <c:v>5.2</c:v>
                </c:pt>
                <c:pt idx="2">
                  <c:v>23.2</c:v>
                </c:pt>
                <c:pt idx="3">
                  <c:v>55.2</c:v>
                </c:pt>
                <c:pt idx="4">
                  <c:v>68</c:v>
                </c:pt>
                <c:pt idx="5">
                  <c:v>78.599999999999994</c:v>
                </c:pt>
                <c:pt idx="6">
                  <c:v>131</c:v>
                </c:pt>
              </c:numCache>
            </c:numRef>
          </c:val>
        </c:ser>
        <c:overlap val="100"/>
        <c:axId val="41909632"/>
        <c:axId val="49179648"/>
      </c:barChart>
      <c:catAx>
        <c:axId val="41909632"/>
        <c:scaling>
          <c:orientation val="minMax"/>
        </c:scaling>
        <c:axPos val="b"/>
        <c:numFmt formatCode="#,##0" sourceLinked="0"/>
        <c:tickLblPos val="nextTo"/>
        <c:crossAx val="49179648"/>
        <c:crosses val="autoZero"/>
        <c:auto val="1"/>
        <c:lblAlgn val="ctr"/>
        <c:lblOffset val="100"/>
      </c:catAx>
      <c:valAx>
        <c:axId val="49179648"/>
        <c:scaling>
          <c:orientation val="minMax"/>
          <c:max val="131"/>
          <c:min val="0"/>
        </c:scaling>
        <c:axPos val="l"/>
        <c:numFmt formatCode="#,##0" sourceLinked="0"/>
        <c:tickLblPos val="nextTo"/>
        <c:crossAx val="41909632"/>
        <c:crosses val="autoZero"/>
        <c:crossBetween val="between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ou!$C$40</c:f>
              <c:strCache>
                <c:ptCount val="1"/>
              </c:strCache>
            </c:strRef>
          </c:tx>
          <c:spPr>
            <a:solidFill>
              <a:schemeClr val="bg2">
                <a:lumMod val="25000"/>
              </a:schemeClr>
            </a:solidFill>
          </c:spPr>
          <c:dLbls>
            <c:dLbl>
              <c:idx val="0"/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b="1"/>
                      <a:t>86.9%</a:t>
                    </a:r>
                  </a:p>
                </c:rich>
              </c:tx>
              <c:spPr/>
              <c:showVal val="1"/>
            </c:dLbl>
            <c:showVal val="1"/>
          </c:dLbls>
          <c:cat>
            <c:strRef>
              <c:f>ou!$B$41:$B$47</c:f>
              <c:strCache>
                <c:ptCount val="7"/>
                <c:pt idx="0">
                  <c:v>France</c:v>
                </c:pt>
                <c:pt idx="1">
                  <c:v>Suisse</c:v>
                </c:pt>
                <c:pt idx="2">
                  <c:v>Etats Unis</c:v>
                </c:pt>
                <c:pt idx="3">
                  <c:v>Allemagne</c:v>
                </c:pt>
                <c:pt idx="4">
                  <c:v>Grande Bretagne</c:v>
                </c:pt>
                <c:pt idx="5">
                  <c:v>Belgique</c:v>
                </c:pt>
                <c:pt idx="6">
                  <c:v>Autres</c:v>
                </c:pt>
              </c:strCache>
            </c:strRef>
          </c:cat>
          <c:val>
            <c:numRef>
              <c:f>ou!$C$41:$C$47</c:f>
              <c:numCache>
                <c:formatCode>0.0%</c:formatCode>
                <c:ptCount val="7"/>
                <c:pt idx="0">
                  <c:v>8.6900000000000005E-2</c:v>
                </c:pt>
                <c:pt idx="1">
                  <c:v>1.6112999999999999E-2</c:v>
                </c:pt>
                <c:pt idx="2">
                  <c:v>1.3100000000000004E-2</c:v>
                </c:pt>
                <c:pt idx="3">
                  <c:v>1.3100000000000004E-2</c:v>
                </c:pt>
                <c:pt idx="4">
                  <c:v>9.5630000000000038E-3</c:v>
                </c:pt>
                <c:pt idx="5">
                  <c:v>8.1220000000000007E-3</c:v>
                </c:pt>
                <c:pt idx="6">
                  <c:v>7.1002000000000023E-2</c:v>
                </c:pt>
              </c:numCache>
            </c:numRef>
          </c:val>
        </c:ser>
        <c:axId val="48867200"/>
        <c:axId val="48868736"/>
      </c:barChart>
      <c:catAx>
        <c:axId val="48867200"/>
        <c:scaling>
          <c:orientation val="minMax"/>
        </c:scaling>
        <c:axPos val="b"/>
        <c:tickLblPos val="nextTo"/>
        <c:crossAx val="48868736"/>
        <c:crosses val="autoZero"/>
        <c:auto val="1"/>
        <c:lblAlgn val="ctr"/>
        <c:lblOffset val="100"/>
      </c:catAx>
      <c:valAx>
        <c:axId val="48868736"/>
        <c:scaling>
          <c:orientation val="minMax"/>
        </c:scaling>
        <c:axPos val="l"/>
        <c:majorGridlines/>
        <c:numFmt formatCode="0.0%" sourceLinked="1"/>
        <c:tickLblPos val="nextTo"/>
        <c:crossAx val="48867200"/>
        <c:crosses val="autoZero"/>
        <c:crossBetween val="between"/>
      </c:valAx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89369356955380563"/>
          <c:h val="0.44338363954505688"/>
        </c:manualLayout>
      </c:layout>
      <c:barChart>
        <c:barDir val="col"/>
        <c:grouping val="stacked"/>
        <c:ser>
          <c:idx val="0"/>
          <c:order val="0"/>
          <c:tx>
            <c:strRef>
              <c:f>job!$F$68</c:f>
              <c:strCache>
                <c:ptCount val="1"/>
                <c:pt idx="0">
                  <c:v>Femmes</c:v>
                </c:pt>
              </c:strCache>
            </c:strRef>
          </c:tx>
          <c:spPr>
            <a:solidFill>
              <a:srgbClr val="0066FF"/>
            </a:solidFill>
          </c:spPr>
          <c:cat>
            <c:strRef>
              <c:f>job!$D$69:$D$89</c:f>
              <c:strCache>
                <c:ptCount val="21"/>
                <c:pt idx="0">
                  <c:v>Auto, aéro, navale, ferroviaire</c:v>
                </c:pt>
                <c:pt idx="1">
                  <c:v>Energie</c:v>
                </c:pt>
                <c:pt idx="2">
                  <c:v>BTP, Construction.</c:v>
                </c:pt>
                <c:pt idx="3">
                  <c:v>Autres secteurs industriels</c:v>
                </c:pt>
                <c:pt idx="4">
                  <c:v>Société de conseil</c:v>
                </c:pt>
                <c:pt idx="5">
                  <c:v>Technologies de l'information (service)</c:v>
                </c:pt>
                <c:pt idx="6">
                  <c:v>Métallurgie et transfo des métaux</c:v>
                </c:pt>
                <c:pt idx="7">
                  <c:v>Transports</c:v>
                </c:pt>
                <c:pt idx="8">
                  <c:v>Bureau d'études</c:v>
                </c:pt>
                <c:pt idx="9">
                  <c:v>Industrie chimique, para, pharma, cosmétique, transfo du caoutchouc / plastiques</c:v>
                </c:pt>
                <c:pt idx="10">
                  <c:v>Autres secteurs</c:v>
                </c:pt>
                <c:pt idx="11">
                  <c:v>Industrie des technologies de l'information</c:v>
                </c:pt>
                <c:pt idx="12">
                  <c:v>Audit, expertise-comptable</c:v>
                </c:pt>
                <c:pt idx="13">
                  <c:v>Eco - industrie, env et aménagement</c:v>
                </c:pt>
                <c:pt idx="14">
                  <c:v>Commerce/Distribution</c:v>
                </c:pt>
                <c:pt idx="15">
                  <c:v>Finance/Banque/Assurance</c:v>
                </c:pt>
                <c:pt idx="16">
                  <c:v>Immobilier</c:v>
                </c:pt>
                <c:pt idx="17">
                  <c:v>Enseignement, recherche</c:v>
                </c:pt>
                <c:pt idx="18">
                  <c:v>Industrie agroalimentaire</c:v>
                </c:pt>
                <c:pt idx="19">
                  <c:v>Médias, édition, art, culture…</c:v>
                </c:pt>
                <c:pt idx="20">
                  <c:v>Adm d'Etat, territoriale, hospitalière</c:v>
                </c:pt>
              </c:strCache>
            </c:strRef>
          </c:cat>
          <c:val>
            <c:numRef>
              <c:f>job!$E$69:$E$89</c:f>
              <c:numCache>
                <c:formatCode>General</c:formatCode>
                <c:ptCount val="21"/>
                <c:pt idx="0">
                  <c:v>4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</c:numCache>
            </c:numRef>
          </c:val>
        </c:ser>
        <c:ser>
          <c:idx val="2"/>
          <c:order val="1"/>
          <c:tx>
            <c:strRef>
              <c:f>job!$G$68</c:f>
              <c:strCache>
                <c:ptCount val="1"/>
                <c:pt idx="0">
                  <c:v>Hommes</c:v>
                </c:pt>
              </c:strCache>
            </c:strRef>
          </c:tx>
          <c:spPr>
            <a:solidFill>
              <a:srgbClr val="FF0066"/>
            </a:solidFill>
          </c:spPr>
          <c:cat>
            <c:strRef>
              <c:f>job!$D$69:$D$89</c:f>
              <c:strCache>
                <c:ptCount val="21"/>
                <c:pt idx="0">
                  <c:v>Auto, aéro, navale, ferroviaire</c:v>
                </c:pt>
                <c:pt idx="1">
                  <c:v>Energie</c:v>
                </c:pt>
                <c:pt idx="2">
                  <c:v>BTP, Construction.</c:v>
                </c:pt>
                <c:pt idx="3">
                  <c:v>Autres secteurs industriels</c:v>
                </c:pt>
                <c:pt idx="4">
                  <c:v>Société de conseil</c:v>
                </c:pt>
                <c:pt idx="5">
                  <c:v>Technologies de l'information (service)</c:v>
                </c:pt>
                <c:pt idx="6">
                  <c:v>Métallurgie et transfo des métaux</c:v>
                </c:pt>
                <c:pt idx="7">
                  <c:v>Transports</c:v>
                </c:pt>
                <c:pt idx="8">
                  <c:v>Bureau d'études</c:v>
                </c:pt>
                <c:pt idx="9">
                  <c:v>Industrie chimique, para, pharma, cosmétique, transfo du caoutchouc / plastiques</c:v>
                </c:pt>
                <c:pt idx="10">
                  <c:v>Autres secteurs</c:v>
                </c:pt>
                <c:pt idx="11">
                  <c:v>Industrie des technologies de l'information</c:v>
                </c:pt>
                <c:pt idx="12">
                  <c:v>Audit, expertise-comptable</c:v>
                </c:pt>
                <c:pt idx="13">
                  <c:v>Eco - industrie, env et aménagement</c:v>
                </c:pt>
                <c:pt idx="14">
                  <c:v>Commerce/Distribution</c:v>
                </c:pt>
                <c:pt idx="15">
                  <c:v>Finance/Banque/Assurance</c:v>
                </c:pt>
                <c:pt idx="16">
                  <c:v>Immobilier</c:v>
                </c:pt>
                <c:pt idx="17">
                  <c:v>Enseignement, recherche</c:v>
                </c:pt>
                <c:pt idx="18">
                  <c:v>Industrie agroalimentaire</c:v>
                </c:pt>
                <c:pt idx="19">
                  <c:v>Médias, édition, art, culture…</c:v>
                </c:pt>
                <c:pt idx="20">
                  <c:v>Adm d'Etat, territoriale, hospitalière</c:v>
                </c:pt>
              </c:strCache>
            </c:strRef>
          </c:cat>
          <c:val>
            <c:numRef>
              <c:f>job!$G$69:$G$89</c:f>
              <c:numCache>
                <c:formatCode>General</c:formatCode>
                <c:ptCount val="21"/>
                <c:pt idx="0">
                  <c:v>46</c:v>
                </c:pt>
                <c:pt idx="1">
                  <c:v>37</c:v>
                </c:pt>
                <c:pt idx="2">
                  <c:v>23</c:v>
                </c:pt>
                <c:pt idx="3">
                  <c:v>14</c:v>
                </c:pt>
                <c:pt idx="4">
                  <c:v>15</c:v>
                </c:pt>
                <c:pt idx="5">
                  <c:v>10</c:v>
                </c:pt>
                <c:pt idx="6">
                  <c:v>6</c:v>
                </c:pt>
                <c:pt idx="7">
                  <c:v>6</c:v>
                </c:pt>
                <c:pt idx="8">
                  <c:v>4</c:v>
                </c:pt>
                <c:pt idx="9">
                  <c:v>5</c:v>
                </c:pt>
                <c:pt idx="10">
                  <c:v>3</c:v>
                </c:pt>
                <c:pt idx="11">
                  <c:v>3</c:v>
                </c:pt>
                <c:pt idx="12">
                  <c:v>4</c:v>
                </c:pt>
                <c:pt idx="13">
                  <c:v>3</c:v>
                </c:pt>
                <c:pt idx="14">
                  <c:v>3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0</c:v>
                </c:pt>
                <c:pt idx="19">
                  <c:v>1</c:v>
                </c:pt>
                <c:pt idx="20">
                  <c:v>0</c:v>
                </c:pt>
              </c:numCache>
            </c:numRef>
          </c:val>
        </c:ser>
        <c:overlap val="100"/>
        <c:axId val="48924160"/>
        <c:axId val="48925696"/>
      </c:barChart>
      <c:catAx>
        <c:axId val="48924160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/>
            </a:pPr>
            <a:endParaRPr lang="fr-FR"/>
          </a:p>
        </c:txPr>
        <c:crossAx val="48925696"/>
        <c:crosses val="autoZero"/>
        <c:auto val="1"/>
        <c:lblAlgn val="ctr"/>
        <c:lblOffset val="100"/>
      </c:catAx>
      <c:valAx>
        <c:axId val="48925696"/>
        <c:scaling>
          <c:orientation val="minMax"/>
        </c:scaling>
        <c:axPos val="l"/>
        <c:majorGridlines/>
        <c:numFmt formatCode="General" sourceLinked="1"/>
        <c:tickLblPos val="nextTo"/>
        <c:crossAx val="489241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6012642169728777"/>
          <c:y val="0.1385050306211725"/>
          <c:w val="0.16252849204730188"/>
          <c:h val="0.12238858467564651"/>
        </c:manualLayout>
      </c:layout>
      <c:txPr>
        <a:bodyPr/>
        <a:lstStyle/>
        <a:p>
          <a:pPr>
            <a:defRPr sz="1400"/>
          </a:pPr>
          <a:endParaRPr lang="fr-FR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4.6020635729510873E-2"/>
          <c:y val="4.7907312556804187E-2"/>
          <c:w val="0.73961907105361901"/>
          <c:h val="0.8439949375260144"/>
        </c:manualLayout>
      </c:layout>
      <c:barChart>
        <c:barDir val="col"/>
        <c:grouping val="clustered"/>
        <c:ser>
          <c:idx val="0"/>
          <c:order val="0"/>
          <c:tx>
            <c:strRef>
              <c:f>'F Inge'!$B$59</c:f>
              <c:strCache>
                <c:ptCount val="1"/>
                <c:pt idx="0">
                  <c:v>% de JF en Ecoles d’Ingénieurs </c:v>
                </c:pt>
              </c:strCache>
            </c:strRef>
          </c:tx>
          <c:spPr>
            <a:solidFill>
              <a:srgbClr val="0066FF"/>
            </a:solidFill>
          </c:spPr>
          <c:dLbls>
            <c:showVal val="1"/>
          </c:dLbls>
          <c:cat>
            <c:numRef>
              <c:f>'F Inge'!$A$60:$A$70</c:f>
              <c:numCache>
                <c:formatCode>General</c:formatCode>
                <c:ptCount val="9"/>
                <c:pt idx="0">
                  <c:v>1968</c:v>
                </c:pt>
                <c:pt idx="1">
                  <c:v>1975</c:v>
                </c:pt>
                <c:pt idx="2">
                  <c:v>1985</c:v>
                </c:pt>
                <c:pt idx="3">
                  <c:v>1990</c:v>
                </c:pt>
                <c:pt idx="4">
                  <c:v>1995</c:v>
                </c:pt>
                <c:pt idx="5">
                  <c:v>2002</c:v>
                </c:pt>
                <c:pt idx="6">
                  <c:v>2005</c:v>
                </c:pt>
                <c:pt idx="7">
                  <c:v>2008</c:v>
                </c:pt>
                <c:pt idx="8">
                  <c:v>2010</c:v>
                </c:pt>
              </c:numCache>
            </c:numRef>
          </c:cat>
          <c:val>
            <c:numRef>
              <c:f>'F Inge'!$B$60:$B$70</c:f>
              <c:numCache>
                <c:formatCode>0%</c:formatCode>
                <c:ptCount val="9"/>
                <c:pt idx="0">
                  <c:v>4.0000000000000022E-2</c:v>
                </c:pt>
                <c:pt idx="1">
                  <c:v>7.0000000000000021E-2</c:v>
                </c:pt>
                <c:pt idx="2">
                  <c:v>0.15000000000000013</c:v>
                </c:pt>
                <c:pt idx="3">
                  <c:v>0.18000000000000013</c:v>
                </c:pt>
                <c:pt idx="4">
                  <c:v>0.22</c:v>
                </c:pt>
                <c:pt idx="5">
                  <c:v>0.23</c:v>
                </c:pt>
                <c:pt idx="6">
                  <c:v>0.25</c:v>
                </c:pt>
                <c:pt idx="7">
                  <c:v>0.26</c:v>
                </c:pt>
                <c:pt idx="8">
                  <c:v>0.31000000000000028</c:v>
                </c:pt>
              </c:numCache>
            </c:numRef>
          </c:val>
        </c:ser>
        <c:ser>
          <c:idx val="1"/>
          <c:order val="1"/>
          <c:tx>
            <c:strRef>
              <c:f>'F Inge'!$C$59</c:f>
              <c:strCache>
                <c:ptCount val="1"/>
                <c:pt idx="0">
                  <c:v>% de JF aux Arts &amp; Métiers ParisTech </c:v>
                </c:pt>
              </c:strCache>
            </c:strRef>
          </c:tx>
          <c:spPr>
            <a:solidFill>
              <a:srgbClr val="FF6600"/>
            </a:solidFill>
          </c:spPr>
          <c:dLbls>
            <c:showVal val="1"/>
          </c:dLbls>
          <c:cat>
            <c:numRef>
              <c:f>'F Inge'!$A$60:$A$70</c:f>
              <c:numCache>
                <c:formatCode>General</c:formatCode>
                <c:ptCount val="9"/>
                <c:pt idx="0">
                  <c:v>1968</c:v>
                </c:pt>
                <c:pt idx="1">
                  <c:v>1975</c:v>
                </c:pt>
                <c:pt idx="2">
                  <c:v>1985</c:v>
                </c:pt>
                <c:pt idx="3">
                  <c:v>1990</c:v>
                </c:pt>
                <c:pt idx="4">
                  <c:v>1995</c:v>
                </c:pt>
                <c:pt idx="5">
                  <c:v>2002</c:v>
                </c:pt>
                <c:pt idx="6">
                  <c:v>2005</c:v>
                </c:pt>
                <c:pt idx="7">
                  <c:v>2008</c:v>
                </c:pt>
                <c:pt idx="8">
                  <c:v>2010</c:v>
                </c:pt>
              </c:numCache>
            </c:numRef>
          </c:cat>
          <c:val>
            <c:numRef>
              <c:f>'F Inge'!$C$60:$C$70</c:f>
              <c:numCache>
                <c:formatCode>0%</c:formatCode>
                <c:ptCount val="9"/>
                <c:pt idx="0">
                  <c:v>4.3478260869565261E-3</c:v>
                </c:pt>
                <c:pt idx="1">
                  <c:v>1.03448275862069E-2</c:v>
                </c:pt>
                <c:pt idx="2">
                  <c:v>3.7500000000000006E-2</c:v>
                </c:pt>
                <c:pt idx="3">
                  <c:v>4.1558441558441593E-2</c:v>
                </c:pt>
                <c:pt idx="4">
                  <c:v>5.7647058823529405E-2</c:v>
                </c:pt>
                <c:pt idx="5">
                  <c:v>0.10702702702702703</c:v>
                </c:pt>
                <c:pt idx="6">
                  <c:v>0.11544236544236537</c:v>
                </c:pt>
                <c:pt idx="7">
                  <c:v>0.10174418604651177</c:v>
                </c:pt>
                <c:pt idx="8">
                  <c:v>0.12596153846153846</c:v>
                </c:pt>
              </c:numCache>
            </c:numRef>
          </c:val>
        </c:ser>
        <c:axId val="41997824"/>
        <c:axId val="41999360"/>
      </c:barChart>
      <c:catAx>
        <c:axId val="41997824"/>
        <c:scaling>
          <c:orientation val="minMax"/>
        </c:scaling>
        <c:axPos val="b"/>
        <c:numFmt formatCode="General" sourceLinked="1"/>
        <c:tickLblPos val="nextTo"/>
        <c:crossAx val="41999360"/>
        <c:crosses val="autoZero"/>
        <c:auto val="1"/>
        <c:lblAlgn val="ctr"/>
        <c:lblOffset val="100"/>
      </c:catAx>
      <c:valAx>
        <c:axId val="41999360"/>
        <c:scaling>
          <c:orientation val="minMax"/>
        </c:scaling>
        <c:axPos val="l"/>
        <c:majorGridlines/>
        <c:numFmt formatCode="0%" sourceLinked="1"/>
        <c:tickLblPos val="nextTo"/>
        <c:crossAx val="41997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366586989126298"/>
          <c:y val="0.18101266467905103"/>
          <c:w val="0.20386670416197991"/>
          <c:h val="0.57029482965114853"/>
        </c:manualLayout>
      </c:layout>
      <c:txPr>
        <a:bodyPr/>
        <a:lstStyle/>
        <a:p>
          <a:pPr>
            <a:defRPr sz="1400"/>
          </a:pPr>
          <a:endParaRPr lang="fr-FR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7.0572324292796806E-2"/>
          <c:y val="2.8522856598416392E-2"/>
          <c:w val="0.90100636725964756"/>
          <c:h val="0.87576327902199969"/>
        </c:manualLayout>
      </c:layout>
      <c:barChart>
        <c:barDir val="col"/>
        <c:grouping val="clustered"/>
        <c:ser>
          <c:idx val="0"/>
          <c:order val="0"/>
          <c:tx>
            <c:strRef>
              <c:f>'scolarite lycee'!$F$3</c:f>
              <c:strCache>
                <c:ptCount val="1"/>
                <c:pt idx="0">
                  <c:v>Filles</c:v>
                </c:pt>
              </c:strCache>
            </c:strRef>
          </c:tx>
          <c:spPr>
            <a:solidFill>
              <a:srgbClr val="0066FF"/>
            </a:solidFill>
          </c:spPr>
          <c:dLbls>
            <c:showVal val="1"/>
          </c:dLbls>
          <c:cat>
            <c:strRef>
              <c:f>'scolarite lycee'!$C$3:$C$9</c:f>
              <c:strCache>
                <c:ptCount val="7"/>
                <c:pt idx="0">
                  <c:v>Obtention du Brevet</c:v>
                </c:pt>
                <c:pt idx="1">
                  <c:v>Poursuite en Lycee GT</c:v>
                </c:pt>
                <c:pt idx="2">
                  <c:v>en Terminales S</c:v>
                </c:pt>
                <c:pt idx="3">
                  <c:v>Diplome du Bac</c:v>
                </c:pt>
                <c:pt idx="4">
                  <c:v>Taux de reussite au Bac</c:v>
                </c:pt>
                <c:pt idx="5">
                  <c:v>Bac S visant ingenieur</c:v>
                </c:pt>
                <c:pt idx="6">
                  <c:v>CPCE Scientifiques</c:v>
                </c:pt>
              </c:strCache>
            </c:strRef>
          </c:cat>
          <c:val>
            <c:numRef>
              <c:f>'scolarite lycee'!$D$3:$D$9</c:f>
              <c:numCache>
                <c:formatCode>0%</c:formatCode>
                <c:ptCount val="7"/>
                <c:pt idx="0">
                  <c:v>0.86000000000000054</c:v>
                </c:pt>
                <c:pt idx="1">
                  <c:v>0.6900000000000005</c:v>
                </c:pt>
                <c:pt idx="2">
                  <c:v>0.45500000000000002</c:v>
                </c:pt>
                <c:pt idx="3">
                  <c:v>0.71000000000000052</c:v>
                </c:pt>
                <c:pt idx="4">
                  <c:v>0.87000000000000055</c:v>
                </c:pt>
                <c:pt idx="5">
                  <c:v>0.18000000000000013</c:v>
                </c:pt>
                <c:pt idx="6">
                  <c:v>9.0000000000000024E-2</c:v>
                </c:pt>
              </c:numCache>
            </c:numRef>
          </c:val>
        </c:ser>
        <c:ser>
          <c:idx val="1"/>
          <c:order val="1"/>
          <c:tx>
            <c:strRef>
              <c:f>'scolarite lycee'!$J$3</c:f>
              <c:strCache>
                <c:ptCount val="1"/>
                <c:pt idx="0">
                  <c:v>Garcons</c:v>
                </c:pt>
              </c:strCache>
            </c:strRef>
          </c:tx>
          <c:spPr>
            <a:solidFill>
              <a:srgbClr val="FF0066"/>
            </a:solidFill>
          </c:spPr>
          <c:dLbls>
            <c:showVal val="1"/>
          </c:dLbls>
          <c:cat>
            <c:strRef>
              <c:f>'scolarite lycee'!$C$3:$C$9</c:f>
              <c:strCache>
                <c:ptCount val="7"/>
                <c:pt idx="0">
                  <c:v>Obtention du Brevet</c:v>
                </c:pt>
                <c:pt idx="1">
                  <c:v>Poursuite en Lycee GT</c:v>
                </c:pt>
                <c:pt idx="2">
                  <c:v>en Terminales S</c:v>
                </c:pt>
                <c:pt idx="3">
                  <c:v>Diplome du Bac</c:v>
                </c:pt>
                <c:pt idx="4">
                  <c:v>Taux de reussite au Bac</c:v>
                </c:pt>
                <c:pt idx="5">
                  <c:v>Bac S visant ingenieur</c:v>
                </c:pt>
                <c:pt idx="6">
                  <c:v>CPCE Scientifiques</c:v>
                </c:pt>
              </c:strCache>
            </c:strRef>
          </c:cat>
          <c:val>
            <c:numRef>
              <c:f>'scolarite lycee'!$H$3:$H$9</c:f>
              <c:numCache>
                <c:formatCode>0%</c:formatCode>
                <c:ptCount val="7"/>
                <c:pt idx="0">
                  <c:v>0.8</c:v>
                </c:pt>
                <c:pt idx="1">
                  <c:v>0.60000000000000053</c:v>
                </c:pt>
                <c:pt idx="2">
                  <c:v>0.54499999999999993</c:v>
                </c:pt>
                <c:pt idx="3">
                  <c:v>0.61000000000000054</c:v>
                </c:pt>
                <c:pt idx="4">
                  <c:v>0.85000000000000053</c:v>
                </c:pt>
                <c:pt idx="5">
                  <c:v>0.42000000000000026</c:v>
                </c:pt>
                <c:pt idx="6">
                  <c:v>0.18000000000000013</c:v>
                </c:pt>
              </c:numCache>
            </c:numRef>
          </c:val>
        </c:ser>
        <c:axId val="41940480"/>
        <c:axId val="41942016"/>
      </c:barChart>
      <c:catAx>
        <c:axId val="41940480"/>
        <c:scaling>
          <c:orientation val="minMax"/>
        </c:scaling>
        <c:axPos val="b"/>
        <c:numFmt formatCode="General" sourceLinked="1"/>
        <c:tickLblPos val="nextTo"/>
        <c:crossAx val="41942016"/>
        <c:crosses val="autoZero"/>
        <c:auto val="1"/>
        <c:lblAlgn val="ctr"/>
        <c:lblOffset val="100"/>
      </c:catAx>
      <c:valAx>
        <c:axId val="41942016"/>
        <c:scaling>
          <c:orientation val="minMax"/>
        </c:scaling>
        <c:axPos val="l"/>
        <c:majorGridlines/>
        <c:numFmt formatCode="0.0%" sourceLinked="0"/>
        <c:tickLblPos val="nextTo"/>
        <c:crossAx val="419404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51241858656548"/>
          <c:y val="0.23003741902961358"/>
          <c:w val="0.16394988820841841"/>
          <c:h val="0.12117106310258736"/>
        </c:manualLayout>
      </c:layout>
      <c:txPr>
        <a:bodyPr/>
        <a:lstStyle/>
        <a:p>
          <a:pPr>
            <a:defRPr sz="1600"/>
          </a:pPr>
          <a:endParaRPr lang="fr-FR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/>
      <c:barChart>
        <c:barDir val="col"/>
        <c:grouping val="percentStacked"/>
        <c:ser>
          <c:idx val="0"/>
          <c:order val="0"/>
          <c:tx>
            <c:strRef>
              <c:f>prof!$C$8</c:f>
              <c:strCache>
                <c:ptCount val="1"/>
                <c:pt idx="0">
                  <c:v>Femmes</c:v>
                </c:pt>
              </c:strCache>
            </c:strRef>
          </c:tx>
          <c:spPr>
            <a:solidFill>
              <a:srgbClr val="0066FF"/>
            </a:solidFill>
          </c:spPr>
          <c:cat>
            <c:strRef>
              <c:f>prof!$B$4:$B$7</c:f>
              <c:strCache>
                <c:ptCount val="4"/>
                <c:pt idx="0">
                  <c:v>Collège</c:v>
                </c:pt>
                <c:pt idx="1">
                  <c:v>Lycée</c:v>
                </c:pt>
                <c:pt idx="2">
                  <c:v>Maître de conf en Universités</c:v>
                </c:pt>
                <c:pt idx="3">
                  <c:v>Professeur des Universités</c:v>
                </c:pt>
              </c:strCache>
            </c:strRef>
          </c:cat>
          <c:val>
            <c:numRef>
              <c:f>prof!$C$4:$C$7</c:f>
              <c:numCache>
                <c:formatCode>0.0%</c:formatCode>
                <c:ptCount val="4"/>
                <c:pt idx="0">
                  <c:v>0.81499999999999995</c:v>
                </c:pt>
                <c:pt idx="1">
                  <c:v>0.57600000000000051</c:v>
                </c:pt>
                <c:pt idx="2">
                  <c:v>0.41500000000000026</c:v>
                </c:pt>
                <c:pt idx="3">
                  <c:v>0.19900000000000001</c:v>
                </c:pt>
              </c:numCache>
            </c:numRef>
          </c:val>
        </c:ser>
        <c:ser>
          <c:idx val="1"/>
          <c:order val="1"/>
          <c:tx>
            <c:strRef>
              <c:f>prof!$D$8</c:f>
              <c:strCache>
                <c:ptCount val="1"/>
                <c:pt idx="0">
                  <c:v>Hommes</c:v>
                </c:pt>
              </c:strCache>
            </c:strRef>
          </c:tx>
          <c:spPr>
            <a:solidFill>
              <a:srgbClr val="FF0066"/>
            </a:solidFill>
          </c:spPr>
          <c:cat>
            <c:strRef>
              <c:f>prof!$B$4:$B$7</c:f>
              <c:strCache>
                <c:ptCount val="4"/>
                <c:pt idx="0">
                  <c:v>Collège</c:v>
                </c:pt>
                <c:pt idx="1">
                  <c:v>Lycée</c:v>
                </c:pt>
                <c:pt idx="2">
                  <c:v>Maître de conf en Universités</c:v>
                </c:pt>
                <c:pt idx="3">
                  <c:v>Professeur des Universités</c:v>
                </c:pt>
              </c:strCache>
            </c:strRef>
          </c:cat>
          <c:val>
            <c:numRef>
              <c:f>prof!$D$4:$D$7</c:f>
              <c:numCache>
                <c:formatCode>0.0%</c:formatCode>
                <c:ptCount val="4"/>
                <c:pt idx="0">
                  <c:v>0.18500000000000019</c:v>
                </c:pt>
                <c:pt idx="1">
                  <c:v>0.42400000000000032</c:v>
                </c:pt>
                <c:pt idx="2">
                  <c:v>0.58499999999999996</c:v>
                </c:pt>
                <c:pt idx="3">
                  <c:v>0.80099999999999993</c:v>
                </c:pt>
              </c:numCache>
            </c:numRef>
          </c:val>
        </c:ser>
        <c:overlap val="100"/>
        <c:axId val="42692992"/>
        <c:axId val="42694528"/>
      </c:barChart>
      <c:catAx>
        <c:axId val="42692992"/>
        <c:scaling>
          <c:orientation val="minMax"/>
        </c:scaling>
        <c:axPos val="b"/>
        <c:tickLblPos val="nextTo"/>
        <c:crossAx val="42694528"/>
        <c:crosses val="autoZero"/>
        <c:auto val="1"/>
        <c:lblAlgn val="ctr"/>
        <c:lblOffset val="100"/>
      </c:catAx>
      <c:valAx>
        <c:axId val="42694528"/>
        <c:scaling>
          <c:orientation val="minMax"/>
        </c:scaling>
        <c:axPos val="l"/>
        <c:majorGridlines/>
        <c:numFmt formatCode="0%" sourceLinked="1"/>
        <c:tickLblPos val="nextTo"/>
        <c:crossAx val="42692992"/>
        <c:crosses val="autoZero"/>
        <c:crossBetween val="between"/>
      </c:valAx>
    </c:plotArea>
    <c:legend>
      <c:legendPos val="r"/>
      <c:txPr>
        <a:bodyPr/>
        <a:lstStyle/>
        <a:p>
          <a:pPr>
            <a:defRPr sz="1800"/>
          </a:pPr>
          <a:endParaRPr lang="fr-FR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>
        <c:manualLayout>
          <c:layoutTarget val="inner"/>
          <c:xMode val="edge"/>
          <c:yMode val="edge"/>
          <c:x val="0.11094335083114611"/>
          <c:y val="4.8062855779391213E-2"/>
          <c:w val="0.84412751531058738"/>
          <c:h val="0.44465384449894579"/>
        </c:manualLayout>
      </c:layout>
      <c:barChart>
        <c:barDir val="col"/>
        <c:grouping val="stacked"/>
        <c:ser>
          <c:idx val="0"/>
          <c:order val="0"/>
          <c:tx>
            <c:strRef>
              <c:f>concours!$C$2</c:f>
              <c:strCache>
                <c:ptCount val="1"/>
                <c:pt idx="0">
                  <c:v>Jeunes Femmes</c:v>
                </c:pt>
              </c:strCache>
            </c:strRef>
          </c:tx>
          <c:spPr>
            <a:solidFill>
              <a:srgbClr val="0066FF"/>
            </a:solidFill>
          </c:spPr>
          <c:dLbls>
            <c:dLbl>
              <c:idx val="0"/>
              <c:layout>
                <c:manualLayout>
                  <c:x val="5.7956793862305761E-2"/>
                  <c:y val="-1.1448031496063014E-2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defRPr>
                    </a:pPr>
                    <a:r>
                      <a:rPr lang="en-US" sz="1200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9</a:t>
                    </a:r>
                    <a: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%</a:t>
                    </a:r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6.1162079510703404E-2"/>
                  <c:y val="-1.3114754098360678E-2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defRPr>
                    </a:pPr>
                    <a:r>
                      <a:rPr lang="en-US" sz="1200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1</a:t>
                    </a:r>
                    <a: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8%</a:t>
                    </a:r>
                  </a:p>
                </c:rich>
              </c:tx>
              <c:spPr/>
              <c:showVal val="1"/>
            </c:dLbl>
            <c:dLbl>
              <c:idx val="2"/>
              <c:layout>
                <c:manualLayout>
                  <c:x val="6.1162048253583713E-2"/>
                  <c:y val="-1.4915354330708661E-2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defRPr>
                    </a:pPr>
                    <a:r>
                      <a:rPr lang="en-US" sz="1200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2</a:t>
                    </a:r>
                    <a: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7%</a:t>
                    </a:r>
                  </a:p>
                </c:rich>
              </c:tx>
              <c:spPr/>
              <c:showVal val="1"/>
            </c:dLbl>
            <c:dLbl>
              <c:idx val="3"/>
              <c:layout>
                <c:manualLayout>
                  <c:x val="5.6501110438118313E-2"/>
                  <c:y val="-1.7210367454068242E-2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defRPr>
                    </a:pPr>
                    <a:r>
                      <a:rPr lang="en-US" sz="1200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2</a:t>
                    </a:r>
                    <a: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8%</a:t>
                    </a:r>
                  </a:p>
                </c:rich>
              </c:tx>
              <c:spPr/>
              <c:showVal val="1"/>
            </c:dLbl>
            <c:dLbl>
              <c:idx val="4"/>
              <c:layout>
                <c:manualLayout>
                  <c:x val="5.5045931758530231E-2"/>
                  <c:y val="-1.8248818897637815E-2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defRPr>
                    </a:pPr>
                    <a:r>
                      <a:rPr lang="en-US" sz="1200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5</a:t>
                    </a:r>
                    <a: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%</a:t>
                    </a:r>
                  </a:p>
                </c:rich>
              </c:tx>
              <c:spPr/>
              <c:showVal val="1"/>
            </c:dLbl>
            <c:dLbl>
              <c:idx val="5"/>
              <c:layout>
                <c:manualLayout>
                  <c:x val="5.0385246315364396E-2"/>
                  <c:y val="-1.6582020997375348E-2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defRPr>
                    </a:pPr>
                    <a:r>
                      <a:rPr lang="en-US" sz="1200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6</a:t>
                    </a:r>
                    <a: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%</a:t>
                    </a:r>
                  </a:p>
                </c:rich>
              </c:tx>
              <c:spPr/>
              <c:showVal val="1"/>
            </c:dLbl>
            <c:dLbl>
              <c:idx val="6"/>
              <c:layout>
                <c:manualLayout>
                  <c:x val="5.9559231778719982E-2"/>
                  <c:y val="-1.6582020997375348E-2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defRPr>
                    </a:pPr>
                    <a:r>
                      <a:rPr lang="en-US" sz="1200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2</a:t>
                    </a:r>
                    <a:r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0%</a:t>
                    </a:r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fr-FR"/>
              </a:p>
            </c:txPr>
            <c:showVal val="1"/>
          </c:dLbls>
          <c:cat>
            <c:strRef>
              <c:f>concours!$B$3:$B$12</c:f>
              <c:strCache>
                <c:ptCount val="7"/>
                <c:pt idx="0">
                  <c:v>PT Phy Techno  </c:v>
                </c:pt>
                <c:pt idx="1">
                  <c:v>PSI Phy Sc de l'Ingénieur  </c:v>
                </c:pt>
                <c:pt idx="2">
                  <c:v>MP Math Phi  </c:v>
                </c:pt>
                <c:pt idx="3">
                  <c:v>PC Phi Chimie  </c:v>
                </c:pt>
                <c:pt idx="4">
                  <c:v>TSI (bac Techno STI)  </c:v>
                </c:pt>
                <c:pt idx="5">
                  <c:v>Spé ATS (BTS) / DUT  </c:v>
                </c:pt>
                <c:pt idx="6">
                  <c:v>Adm en 2ième année  </c:v>
                </c:pt>
              </c:strCache>
            </c:strRef>
          </c:cat>
          <c:val>
            <c:numRef>
              <c:f>concours!$C$3:$C$12</c:f>
              <c:numCache>
                <c:formatCode>0</c:formatCode>
                <c:ptCount val="7"/>
                <c:pt idx="0">
                  <c:v>48.015000000000001</c:v>
                </c:pt>
                <c:pt idx="1">
                  <c:v>47.788000000000011</c:v>
                </c:pt>
                <c:pt idx="2">
                  <c:v>10.87600000000001</c:v>
                </c:pt>
                <c:pt idx="3">
                  <c:v>5.64</c:v>
                </c:pt>
                <c:pt idx="4">
                  <c:v>1.9179999999999988</c:v>
                </c:pt>
                <c:pt idx="5">
                  <c:v>7.1259315068493061</c:v>
                </c:pt>
                <c:pt idx="6">
                  <c:v>5</c:v>
                </c:pt>
              </c:numCache>
            </c:numRef>
          </c:val>
        </c:ser>
        <c:ser>
          <c:idx val="1"/>
          <c:order val="1"/>
          <c:tx>
            <c:strRef>
              <c:f>concours!$D$2</c:f>
              <c:strCache>
                <c:ptCount val="1"/>
                <c:pt idx="0">
                  <c:v>Jeunes Hommes</c:v>
                </c:pt>
              </c:strCache>
            </c:strRef>
          </c:tx>
          <c:spPr>
            <a:solidFill>
              <a:srgbClr val="FF0066"/>
            </a:solidFill>
          </c:spPr>
          <c:dLbls>
            <c:dLbl>
              <c:idx val="0"/>
              <c:layout>
                <c:manualLayout>
                  <c:x val="0"/>
                  <c:y val="-0.210058087001420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5</a:t>
                    </a:r>
                    <a:r>
                      <a:rPr lang="en-US"/>
                      <a:t>50</a:t>
                    </a:r>
                  </a:p>
                </c:rich>
              </c:tx>
              <c:dLblPos val="ctr"/>
              <c:showVal val="1"/>
            </c:dLbl>
            <c:dLbl>
              <c:idx val="1"/>
              <c:layout>
                <c:manualLayout>
                  <c:x val="0"/>
                  <c:y val="-9.9533755001936244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2</a:t>
                    </a:r>
                    <a:r>
                      <a:rPr lang="en-US"/>
                      <a:t>60</a:t>
                    </a:r>
                  </a:p>
                </c:rich>
              </c:tx>
              <c:dLblPos val="ctr"/>
              <c:showVal val="1"/>
            </c:dLbl>
            <c:dLbl>
              <c:idx val="2"/>
              <c:layout>
                <c:manualLayout>
                  <c:x val="0"/>
                  <c:y val="-2.9934553635341001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4</a:t>
                    </a:r>
                    <a:r>
                      <a:rPr lang="en-US"/>
                      <a:t>0</a:t>
                    </a:r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0"/>
                  <c:y val="-2.8738794014384571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2</a:t>
                    </a:r>
                    <a:r>
                      <a:rPr lang="en-US"/>
                      <a:t>0</a:t>
                    </a:r>
                  </a:p>
                </c:rich>
              </c:tx>
              <c:dLblPos val="ctr"/>
              <c:showVal val="1"/>
            </c:dLbl>
            <c:dLbl>
              <c:idx val="4"/>
              <c:layout>
                <c:manualLayout>
                  <c:x val="0"/>
                  <c:y val="-3.1415618502232685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3</a:t>
                    </a:r>
                    <a:r>
                      <a:rPr lang="en-US"/>
                      <a:t>5</a:t>
                    </a:r>
                  </a:p>
                </c:rich>
              </c:tx>
              <c:dLblPos val="ctr"/>
              <c:showVal val="1"/>
            </c:dLbl>
            <c:dLbl>
              <c:idx val="5"/>
              <c:layout>
                <c:manualLayout>
                  <c:x val="0"/>
                  <c:y val="-6.1859767529058869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1</a:t>
                    </a:r>
                    <a:r>
                      <a:rPr lang="en-US"/>
                      <a:t>10</a:t>
                    </a:r>
                  </a:p>
                </c:rich>
              </c:tx>
              <c:dLblPos val="ctr"/>
              <c:showVal val="1"/>
            </c:dLbl>
            <c:dLbl>
              <c:idx val="6"/>
              <c:layout>
                <c:manualLayout>
                  <c:x val="0"/>
                  <c:y val="-2.5749724832782966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2</a:t>
                    </a:r>
                    <a:r>
                      <a:rPr lang="en-US"/>
                      <a:t>5</a:t>
                    </a:r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fr-FR"/>
              </a:p>
            </c:txPr>
            <c:dLblPos val="inEnd"/>
            <c:showVal val="1"/>
          </c:dLbls>
          <c:cat>
            <c:strRef>
              <c:f>concours!$B$3:$B$12</c:f>
              <c:strCache>
                <c:ptCount val="7"/>
                <c:pt idx="0">
                  <c:v>PT Phy Techno  </c:v>
                </c:pt>
                <c:pt idx="1">
                  <c:v>PSI Phy Sc de l'Ingénieur  </c:v>
                </c:pt>
                <c:pt idx="2">
                  <c:v>MP Math Phi  </c:v>
                </c:pt>
                <c:pt idx="3">
                  <c:v>PC Phi Chimie  </c:v>
                </c:pt>
                <c:pt idx="4">
                  <c:v>TSI (bac Techno STI)  </c:v>
                </c:pt>
                <c:pt idx="5">
                  <c:v>Spé ATS (BTS) / DUT  </c:v>
                </c:pt>
                <c:pt idx="6">
                  <c:v>Adm en 2ième année  </c:v>
                </c:pt>
              </c:strCache>
            </c:strRef>
          </c:cat>
          <c:val>
            <c:numRef>
              <c:f>concours!$D$3:$D$12</c:f>
              <c:numCache>
                <c:formatCode>0</c:formatCode>
                <c:ptCount val="7"/>
                <c:pt idx="0">
                  <c:v>501.98499999999973</c:v>
                </c:pt>
                <c:pt idx="1">
                  <c:v>212.21199999999999</c:v>
                </c:pt>
                <c:pt idx="2">
                  <c:v>29.12400000000002</c:v>
                </c:pt>
                <c:pt idx="3">
                  <c:v>14.36000000000001</c:v>
                </c:pt>
                <c:pt idx="4">
                  <c:v>33.082000000000001</c:v>
                </c:pt>
                <c:pt idx="5">
                  <c:v>102.87406849315065</c:v>
                </c:pt>
                <c:pt idx="6">
                  <c:v>20</c:v>
                </c:pt>
              </c:numCache>
            </c:numRef>
          </c:val>
        </c:ser>
        <c:overlap val="100"/>
        <c:axId val="42723200"/>
        <c:axId val="42724736"/>
      </c:barChart>
      <c:catAx>
        <c:axId val="42723200"/>
        <c:scaling>
          <c:orientation val="minMax"/>
        </c:scaling>
        <c:axPos val="b"/>
        <c:tickLblPos val="nextTo"/>
        <c:txPr>
          <a:bodyPr rot="-2700000" anchor="b" anchorCtr="1"/>
          <a:lstStyle/>
          <a:p>
            <a:pPr>
              <a:defRPr/>
            </a:pPr>
            <a:endParaRPr lang="fr-FR"/>
          </a:p>
        </c:txPr>
        <c:crossAx val="42724736"/>
        <c:crosses val="autoZero"/>
        <c:auto val="1"/>
        <c:lblAlgn val="ctr"/>
        <c:lblOffset val="100"/>
      </c:catAx>
      <c:valAx>
        <c:axId val="42724736"/>
        <c:scaling>
          <c:orientation val="minMax"/>
        </c:scaling>
        <c:axPos val="l"/>
        <c:majorGridlines/>
        <c:numFmt formatCode="0" sourceLinked="1"/>
        <c:tickLblPos val="nextTo"/>
        <c:crossAx val="42723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007079390305565"/>
          <c:y val="0.11235007099522396"/>
          <c:w val="0.25435623299381188"/>
          <c:h val="0.15810197495804817"/>
        </c:manualLayout>
      </c:layout>
      <c:txPr>
        <a:bodyPr/>
        <a:lstStyle/>
        <a:p>
          <a:pPr>
            <a:defRPr sz="1600"/>
          </a:pPr>
          <a:endParaRPr lang="fr-FR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barChart>
        <c:barDir val="col"/>
        <c:grouping val="clustered"/>
        <c:ser>
          <c:idx val="0"/>
          <c:order val="0"/>
          <c:tx>
            <c:strRef>
              <c:f>job!$C$19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990000"/>
            </a:solidFill>
          </c:spPr>
          <c:dLbls>
            <c:showVal val="1"/>
          </c:dLbls>
          <c:cat>
            <c:strRef>
              <c:f>job!$B$20:$B$30</c:f>
              <c:strCache>
                <c:ptCount val="11"/>
                <c:pt idx="0">
                  <c:v>Prod, Exploitation sur Chantier</c:v>
                </c:pt>
                <c:pt idx="1">
                  <c:v>Recherche, Dev</c:v>
                </c:pt>
                <c:pt idx="2">
                  <c:v>Etudes, Conseils, Audits</c:v>
                </c:pt>
                <c:pt idx="3">
                  <c:v>BE, Methodes</c:v>
                </c:pt>
                <c:pt idx="4">
                  <c:v>Activites multiples</c:v>
                </c:pt>
                <c:pt idx="5">
                  <c:v>Commercial</c:v>
                </c:pt>
                <c:pt idx="6">
                  <c:v>Informatique</c:v>
                </c:pt>
                <c:pt idx="7">
                  <c:v>Maintenance, Qualite</c:v>
                </c:pt>
                <c:pt idx="8">
                  <c:v>Adm, Finance, Gestion</c:v>
                </c:pt>
                <c:pt idx="9">
                  <c:v>Enseignement, formation, RH</c:v>
                </c:pt>
                <c:pt idx="10">
                  <c:v>Technico-commercial</c:v>
                </c:pt>
              </c:strCache>
            </c:strRef>
          </c:cat>
          <c:val>
            <c:numRef>
              <c:f>job!$C$20:$C$30</c:f>
              <c:numCache>
                <c:formatCode>0.0%</c:formatCode>
                <c:ptCount val="11"/>
                <c:pt idx="0">
                  <c:v>0.24500000000000013</c:v>
                </c:pt>
                <c:pt idx="1">
                  <c:v>0.21400000000000013</c:v>
                </c:pt>
                <c:pt idx="2">
                  <c:v>0.16700000000000001</c:v>
                </c:pt>
                <c:pt idx="3">
                  <c:v>9.8000000000000101E-2</c:v>
                </c:pt>
                <c:pt idx="4">
                  <c:v>9.7000000000000045E-2</c:v>
                </c:pt>
                <c:pt idx="5">
                  <c:v>7.8000000000000014E-2</c:v>
                </c:pt>
                <c:pt idx="6">
                  <c:v>6.1000000000000013E-2</c:v>
                </c:pt>
                <c:pt idx="7">
                  <c:v>2.3E-2</c:v>
                </c:pt>
                <c:pt idx="8">
                  <c:v>1.4999999999999998E-2</c:v>
                </c:pt>
                <c:pt idx="9">
                  <c:v>2.0000000000000022E-3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job!$D$19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job!$B$20:$B$30</c:f>
              <c:strCache>
                <c:ptCount val="11"/>
                <c:pt idx="0">
                  <c:v>Prod, Exploitation sur Chantier</c:v>
                </c:pt>
                <c:pt idx="1">
                  <c:v>Recherche, Dev</c:v>
                </c:pt>
                <c:pt idx="2">
                  <c:v>Etudes, Conseils, Audits</c:v>
                </c:pt>
                <c:pt idx="3">
                  <c:v>BE, Methodes</c:v>
                </c:pt>
                <c:pt idx="4">
                  <c:v>Activites multiples</c:v>
                </c:pt>
                <c:pt idx="5">
                  <c:v>Commercial</c:v>
                </c:pt>
                <c:pt idx="6">
                  <c:v>Informatique</c:v>
                </c:pt>
                <c:pt idx="7">
                  <c:v>Maintenance, Qualite</c:v>
                </c:pt>
                <c:pt idx="8">
                  <c:v>Adm, Finance, Gestion</c:v>
                </c:pt>
                <c:pt idx="9">
                  <c:v>Enseignement, formation, RH</c:v>
                </c:pt>
                <c:pt idx="10">
                  <c:v>Technico-commercial</c:v>
                </c:pt>
              </c:strCache>
            </c:strRef>
          </c:cat>
          <c:val>
            <c:numRef>
              <c:f>job!$D$20:$D$30</c:f>
              <c:numCache>
                <c:formatCode>0.0%</c:formatCode>
                <c:ptCount val="11"/>
                <c:pt idx="0">
                  <c:v>0.193</c:v>
                </c:pt>
                <c:pt idx="1">
                  <c:v>0.21300000000000013</c:v>
                </c:pt>
                <c:pt idx="2">
                  <c:v>0.11</c:v>
                </c:pt>
                <c:pt idx="3">
                  <c:v>7.900000000000007E-2</c:v>
                </c:pt>
                <c:pt idx="4">
                  <c:v>0.24000000000000013</c:v>
                </c:pt>
                <c:pt idx="5">
                  <c:v>1.6000000000000018E-2</c:v>
                </c:pt>
                <c:pt idx="6">
                  <c:v>4.1000000000000002E-2</c:v>
                </c:pt>
                <c:pt idx="7">
                  <c:v>7.0000000000000021E-2</c:v>
                </c:pt>
                <c:pt idx="8">
                  <c:v>2.5000000000000001E-2</c:v>
                </c:pt>
                <c:pt idx="9">
                  <c:v>2.0000000000000022E-3</c:v>
                </c:pt>
                <c:pt idx="10">
                  <c:v>1.0999999999999998E-2</c:v>
                </c:pt>
              </c:numCache>
            </c:numRef>
          </c:val>
        </c:ser>
        <c:ser>
          <c:idx val="2"/>
          <c:order val="2"/>
          <c:tx>
            <c:strRef>
              <c:f>job!$E$19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FF3300"/>
            </a:solidFill>
          </c:spPr>
          <c:cat>
            <c:strRef>
              <c:f>job!$B$20:$B$30</c:f>
              <c:strCache>
                <c:ptCount val="11"/>
                <c:pt idx="0">
                  <c:v>Prod, Exploitation sur Chantier</c:v>
                </c:pt>
                <c:pt idx="1">
                  <c:v>Recherche, Dev</c:v>
                </c:pt>
                <c:pt idx="2">
                  <c:v>Etudes, Conseils, Audits</c:v>
                </c:pt>
                <c:pt idx="3">
                  <c:v>BE, Methodes</c:v>
                </c:pt>
                <c:pt idx="4">
                  <c:v>Activites multiples</c:v>
                </c:pt>
                <c:pt idx="5">
                  <c:v>Commercial</c:v>
                </c:pt>
                <c:pt idx="6">
                  <c:v>Informatique</c:v>
                </c:pt>
                <c:pt idx="7">
                  <c:v>Maintenance, Qualite</c:v>
                </c:pt>
                <c:pt idx="8">
                  <c:v>Adm, Finance, Gestion</c:v>
                </c:pt>
                <c:pt idx="9">
                  <c:v>Enseignement, formation, RH</c:v>
                </c:pt>
                <c:pt idx="10">
                  <c:v>Technico-commercial</c:v>
                </c:pt>
              </c:strCache>
            </c:strRef>
          </c:cat>
          <c:val>
            <c:numRef>
              <c:f>job!$E$20:$E$30</c:f>
              <c:numCache>
                <c:formatCode>0.0%</c:formatCode>
                <c:ptCount val="11"/>
                <c:pt idx="0">
                  <c:v>0.22600000000000001</c:v>
                </c:pt>
                <c:pt idx="1">
                  <c:v>0.17500000000000004</c:v>
                </c:pt>
                <c:pt idx="2">
                  <c:v>0.17100000000000001</c:v>
                </c:pt>
                <c:pt idx="3">
                  <c:v>6.3E-2</c:v>
                </c:pt>
                <c:pt idx="4">
                  <c:v>0.20700000000000013</c:v>
                </c:pt>
                <c:pt idx="5">
                  <c:v>1.4E-2</c:v>
                </c:pt>
                <c:pt idx="6">
                  <c:v>2.5000000000000001E-2</c:v>
                </c:pt>
                <c:pt idx="7">
                  <c:v>8.7000000000000022E-2</c:v>
                </c:pt>
                <c:pt idx="8">
                  <c:v>1.2E-2</c:v>
                </c:pt>
                <c:pt idx="9">
                  <c:v>2.0000000000000022E-3</c:v>
                </c:pt>
                <c:pt idx="10">
                  <c:v>1.7999999999999999E-2</c:v>
                </c:pt>
              </c:numCache>
            </c:numRef>
          </c:val>
        </c:ser>
        <c:ser>
          <c:idx val="3"/>
          <c:order val="3"/>
          <c:tx>
            <c:strRef>
              <c:f>job!$F$19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FF6600"/>
            </a:solidFill>
          </c:spPr>
          <c:cat>
            <c:strRef>
              <c:f>job!$B$20:$B$30</c:f>
              <c:strCache>
                <c:ptCount val="11"/>
                <c:pt idx="0">
                  <c:v>Prod, Exploitation sur Chantier</c:v>
                </c:pt>
                <c:pt idx="1">
                  <c:v>Recherche, Dev</c:v>
                </c:pt>
                <c:pt idx="2">
                  <c:v>Etudes, Conseils, Audits</c:v>
                </c:pt>
                <c:pt idx="3">
                  <c:v>BE, Methodes</c:v>
                </c:pt>
                <c:pt idx="4">
                  <c:v>Activites multiples</c:v>
                </c:pt>
                <c:pt idx="5">
                  <c:v>Commercial</c:v>
                </c:pt>
                <c:pt idx="6">
                  <c:v>Informatique</c:v>
                </c:pt>
                <c:pt idx="7">
                  <c:v>Maintenance, Qualite</c:v>
                </c:pt>
                <c:pt idx="8">
                  <c:v>Adm, Finance, Gestion</c:v>
                </c:pt>
                <c:pt idx="9">
                  <c:v>Enseignement, formation, RH</c:v>
                </c:pt>
                <c:pt idx="10">
                  <c:v>Technico-commercial</c:v>
                </c:pt>
              </c:strCache>
            </c:strRef>
          </c:cat>
          <c:val>
            <c:numRef>
              <c:f>job!$F$20:$F$30</c:f>
              <c:numCache>
                <c:formatCode>0.0%</c:formatCode>
                <c:ptCount val="11"/>
                <c:pt idx="0">
                  <c:v>0.20500000000000004</c:v>
                </c:pt>
                <c:pt idx="1">
                  <c:v>0.20100000000000001</c:v>
                </c:pt>
                <c:pt idx="2">
                  <c:v>0.16200000000000001</c:v>
                </c:pt>
                <c:pt idx="3">
                  <c:v>9.8000000000000101E-2</c:v>
                </c:pt>
                <c:pt idx="4">
                  <c:v>0.16</c:v>
                </c:pt>
                <c:pt idx="5">
                  <c:v>1.7000000000000001E-2</c:v>
                </c:pt>
                <c:pt idx="6">
                  <c:v>3.5999999999999997E-2</c:v>
                </c:pt>
                <c:pt idx="7">
                  <c:v>7.8000000000000014E-2</c:v>
                </c:pt>
                <c:pt idx="8">
                  <c:v>1.9000000000000017E-2</c:v>
                </c:pt>
                <c:pt idx="9">
                  <c:v>7.0000000000000045E-3</c:v>
                </c:pt>
                <c:pt idx="10">
                  <c:v>1.6000000000000018E-2</c:v>
                </c:pt>
              </c:numCache>
            </c:numRef>
          </c:val>
        </c:ser>
        <c:ser>
          <c:idx val="4"/>
          <c:order val="4"/>
          <c:tx>
            <c:strRef>
              <c:f>job!$G$19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rgbClr val="FF9933"/>
            </a:solidFill>
          </c:spPr>
          <c:cat>
            <c:strRef>
              <c:f>job!$B$20:$B$30</c:f>
              <c:strCache>
                <c:ptCount val="11"/>
                <c:pt idx="0">
                  <c:v>Prod, Exploitation sur Chantier</c:v>
                </c:pt>
                <c:pt idx="1">
                  <c:v>Recherche, Dev</c:v>
                </c:pt>
                <c:pt idx="2">
                  <c:v>Etudes, Conseils, Audits</c:v>
                </c:pt>
                <c:pt idx="3">
                  <c:v>BE, Methodes</c:v>
                </c:pt>
                <c:pt idx="4">
                  <c:v>Activites multiples</c:v>
                </c:pt>
                <c:pt idx="5">
                  <c:v>Commercial</c:v>
                </c:pt>
                <c:pt idx="6">
                  <c:v>Informatique</c:v>
                </c:pt>
                <c:pt idx="7">
                  <c:v>Maintenance, Qualite</c:v>
                </c:pt>
                <c:pt idx="8">
                  <c:v>Adm, Finance, Gestion</c:v>
                </c:pt>
                <c:pt idx="9">
                  <c:v>Enseignement, formation, RH</c:v>
                </c:pt>
                <c:pt idx="10">
                  <c:v>Technico-commercial</c:v>
                </c:pt>
              </c:strCache>
            </c:strRef>
          </c:cat>
          <c:val>
            <c:numRef>
              <c:f>job!$G$20:$G$30</c:f>
              <c:numCache>
                <c:formatCode>0.0%</c:formatCode>
                <c:ptCount val="11"/>
                <c:pt idx="0">
                  <c:v>0.24200000000000013</c:v>
                </c:pt>
                <c:pt idx="1">
                  <c:v>0.21100000000000013</c:v>
                </c:pt>
                <c:pt idx="2">
                  <c:v>0.15400000000000014</c:v>
                </c:pt>
                <c:pt idx="3">
                  <c:v>9.0000000000000024E-2</c:v>
                </c:pt>
                <c:pt idx="4">
                  <c:v>8.7000000000000022E-2</c:v>
                </c:pt>
                <c:pt idx="5">
                  <c:v>2.4E-2</c:v>
                </c:pt>
                <c:pt idx="6">
                  <c:v>3.1000000000000021E-2</c:v>
                </c:pt>
                <c:pt idx="7">
                  <c:v>7.0000000000000021E-2</c:v>
                </c:pt>
                <c:pt idx="8">
                  <c:v>2.7000000000000024E-2</c:v>
                </c:pt>
                <c:pt idx="9">
                  <c:v>6.0000000000000045E-3</c:v>
                </c:pt>
                <c:pt idx="10">
                  <c:v>5.8000000000000003E-2</c:v>
                </c:pt>
              </c:numCache>
            </c:numRef>
          </c:val>
        </c:ser>
        <c:axId val="44408832"/>
        <c:axId val="44410368"/>
      </c:barChart>
      <c:catAx>
        <c:axId val="44408832"/>
        <c:scaling>
          <c:orientation val="minMax"/>
        </c:scaling>
        <c:axPos val="b"/>
        <c:tickLblPos val="nextTo"/>
        <c:crossAx val="44410368"/>
        <c:crosses val="autoZero"/>
        <c:auto val="1"/>
        <c:lblAlgn val="ctr"/>
        <c:lblOffset val="100"/>
      </c:catAx>
      <c:valAx>
        <c:axId val="44410368"/>
        <c:scaling>
          <c:orientation val="minMax"/>
        </c:scaling>
        <c:axPos val="l"/>
        <c:majorGridlines/>
        <c:numFmt formatCode="0.0%" sourceLinked="1"/>
        <c:tickLblPos val="nextTo"/>
        <c:crossAx val="44408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4426798109122303"/>
          <c:w val="7.505435687608536E-2"/>
          <c:h val="0.31976858330374547"/>
        </c:manualLayout>
      </c:layout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barChart>
        <c:barDir val="col"/>
        <c:grouping val="clustered"/>
        <c:ser>
          <c:idx val="0"/>
          <c:order val="0"/>
          <c:tx>
            <c:strRef>
              <c:f>job!$C$2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-8.3333333333333506E-3"/>
                  <c:y val="2.3148148148148147E-2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b="1"/>
                      <a:t>67%</a:t>
                    </a:r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2.7777777777777848E-3"/>
                  <c:y val="-1.8115942028985508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2.7777777777777853E-2"/>
                </c:manualLayout>
              </c:layout>
              <c:showVal val="1"/>
            </c:dLbl>
            <c:dLbl>
              <c:idx val="5"/>
              <c:layout>
                <c:manualLayout>
                  <c:x val="1.1111111111111125E-2"/>
                  <c:y val="2.3148148148148147E-2"/>
                </c:manualLayout>
              </c:layout>
              <c:showVal val="1"/>
            </c:dLbl>
            <c:dLbl>
              <c:idx val="6"/>
              <c:layout>
                <c:manualLayout>
                  <c:x val="-1.0185067526416052E-16"/>
                  <c:y val="1.8518518518518542E-2"/>
                </c:manualLayout>
              </c:layout>
              <c:showVal val="1"/>
            </c:dLbl>
            <c:showVal val="1"/>
          </c:dLbls>
          <c:cat>
            <c:strRef>
              <c:f>job!$B$3:$B$9</c:f>
              <c:strCache>
                <c:ptCount val="7"/>
                <c:pt idx="0">
                  <c:v>en activite pro</c:v>
                </c:pt>
                <c:pt idx="1">
                  <c:v>en volontariat</c:v>
                </c:pt>
                <c:pt idx="2">
                  <c:v>en creation d'entrerpise</c:v>
                </c:pt>
                <c:pt idx="3">
                  <c:v>en poursuite d'etudes</c:v>
                </c:pt>
                <c:pt idx="4">
                  <c:v>en these</c:v>
                </c:pt>
                <c:pt idx="5">
                  <c:v>en recherche d'emploi</c:v>
                </c:pt>
                <c:pt idx="6">
                  <c:v>sans activite, volontairement</c:v>
                </c:pt>
              </c:strCache>
            </c:strRef>
          </c:cat>
          <c:val>
            <c:numRef>
              <c:f>job!$C$3:$C$9</c:f>
              <c:numCache>
                <c:formatCode>0.0%</c:formatCode>
                <c:ptCount val="7"/>
                <c:pt idx="0">
                  <c:v>0.1336</c:v>
                </c:pt>
                <c:pt idx="1">
                  <c:v>6.4000000000000071E-2</c:v>
                </c:pt>
                <c:pt idx="2">
                  <c:v>0</c:v>
                </c:pt>
                <c:pt idx="3">
                  <c:v>0.13100000000000001</c:v>
                </c:pt>
                <c:pt idx="4">
                  <c:v>3.0000000000000002E-2</c:v>
                </c:pt>
                <c:pt idx="5">
                  <c:v>0.10099999999999998</c:v>
                </c:pt>
                <c:pt idx="6">
                  <c:v>6.0000000000000045E-3</c:v>
                </c:pt>
              </c:numCache>
            </c:numRef>
          </c:val>
        </c:ser>
        <c:ser>
          <c:idx val="1"/>
          <c:order val="1"/>
          <c:tx>
            <c:strRef>
              <c:f>job!$D$2</c:f>
              <c:strCache>
                <c:ptCount val="1"/>
                <c:pt idx="0">
                  <c:v>2009</c:v>
                </c:pt>
              </c:strCache>
            </c:strRef>
          </c:tx>
          <c:dLbls>
            <c:dLbl>
              <c:idx val="0"/>
              <c:layout>
                <c:manualLayout>
                  <c:x val="-1.3888888888888907E-2"/>
                  <c:y val="1.8115942028985508E-2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b="1"/>
                      <a:t>80%</a:t>
                    </a:r>
                  </a:p>
                </c:rich>
              </c:tx>
              <c:spPr/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showVal val="1"/>
          </c:dLbls>
          <c:cat>
            <c:strRef>
              <c:f>job!$B$3:$B$9</c:f>
              <c:strCache>
                <c:ptCount val="7"/>
                <c:pt idx="0">
                  <c:v>en activite pro</c:v>
                </c:pt>
                <c:pt idx="1">
                  <c:v>en volontariat</c:v>
                </c:pt>
                <c:pt idx="2">
                  <c:v>en creation d'entrerpise</c:v>
                </c:pt>
                <c:pt idx="3">
                  <c:v>en poursuite d'etudes</c:v>
                </c:pt>
                <c:pt idx="4">
                  <c:v>en these</c:v>
                </c:pt>
                <c:pt idx="5">
                  <c:v>en recherche d'emploi</c:v>
                </c:pt>
                <c:pt idx="6">
                  <c:v>sans activite, volontairement</c:v>
                </c:pt>
              </c:strCache>
            </c:strRef>
          </c:cat>
          <c:val>
            <c:numRef>
              <c:f>job!$D$3:$D$9</c:f>
              <c:numCache>
                <c:formatCode>0.0%</c:formatCode>
                <c:ptCount val="7"/>
                <c:pt idx="0">
                  <c:v>0.16040000000000001</c:v>
                </c:pt>
                <c:pt idx="1">
                  <c:v>7.900000000000007E-2</c:v>
                </c:pt>
                <c:pt idx="2">
                  <c:v>4.0000000000000044E-3</c:v>
                </c:pt>
                <c:pt idx="3">
                  <c:v>3.2000000000000035E-2</c:v>
                </c:pt>
                <c:pt idx="4">
                  <c:v>3.2000000000000035E-2</c:v>
                </c:pt>
                <c:pt idx="5">
                  <c:v>4.7000000000000014E-2</c:v>
                </c:pt>
                <c:pt idx="6">
                  <c:v>4.0000000000000044E-3</c:v>
                </c:pt>
              </c:numCache>
            </c:numRef>
          </c:val>
        </c:ser>
        <c:ser>
          <c:idx val="2"/>
          <c:order val="2"/>
          <c:tx>
            <c:strRef>
              <c:f>job!$E$2</c:f>
              <c:strCache>
                <c:ptCount val="1"/>
                <c:pt idx="0">
                  <c:v>2008</c:v>
                </c:pt>
              </c:strCache>
            </c:strRef>
          </c:tx>
          <c:dLbls>
            <c:dLbl>
              <c:idx val="0"/>
              <c:layout>
                <c:manualLayout>
                  <c:x val="8.3333333333333367E-3"/>
                  <c:y val="1.0467020426794477E-2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b="1"/>
                      <a:t>90%</a:t>
                    </a:r>
                  </a:p>
                </c:rich>
              </c:tx>
              <c:spPr/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showVal val="1"/>
          </c:dLbls>
          <c:cat>
            <c:strRef>
              <c:f>job!$B$3:$B$9</c:f>
              <c:strCache>
                <c:ptCount val="7"/>
                <c:pt idx="0">
                  <c:v>en activite pro</c:v>
                </c:pt>
                <c:pt idx="1">
                  <c:v>en volontariat</c:v>
                </c:pt>
                <c:pt idx="2">
                  <c:v>en creation d'entrerpise</c:v>
                </c:pt>
                <c:pt idx="3">
                  <c:v>en poursuite d'etudes</c:v>
                </c:pt>
                <c:pt idx="4">
                  <c:v>en these</c:v>
                </c:pt>
                <c:pt idx="5">
                  <c:v>en recherche d'emploi</c:v>
                </c:pt>
                <c:pt idx="6">
                  <c:v>sans activite, volontairement</c:v>
                </c:pt>
              </c:strCache>
            </c:strRef>
          </c:cat>
          <c:val>
            <c:numRef>
              <c:f>job!$E$3:$E$9</c:f>
              <c:numCache>
                <c:formatCode>0.0%</c:formatCode>
                <c:ptCount val="7"/>
                <c:pt idx="0">
                  <c:v>0.18060000000000001</c:v>
                </c:pt>
                <c:pt idx="1">
                  <c:v>1.2E-2</c:v>
                </c:pt>
                <c:pt idx="2">
                  <c:v>8.0000000000000106E-3</c:v>
                </c:pt>
                <c:pt idx="3">
                  <c:v>1.9000000000000017E-2</c:v>
                </c:pt>
                <c:pt idx="4">
                  <c:v>3.1000000000000021E-2</c:v>
                </c:pt>
                <c:pt idx="5">
                  <c:v>2.3E-2</c:v>
                </c:pt>
                <c:pt idx="6">
                  <c:v>4.0000000000000044E-3</c:v>
                </c:pt>
              </c:numCache>
            </c:numRef>
          </c:val>
        </c:ser>
        <c:axId val="47092864"/>
        <c:axId val="47094400"/>
      </c:barChart>
      <c:catAx>
        <c:axId val="47092864"/>
        <c:scaling>
          <c:orientation val="minMax"/>
        </c:scaling>
        <c:axPos val="b"/>
        <c:tickLblPos val="nextTo"/>
        <c:crossAx val="47094400"/>
        <c:crosses val="autoZero"/>
        <c:auto val="1"/>
        <c:lblAlgn val="ctr"/>
        <c:lblOffset val="100"/>
      </c:catAx>
      <c:valAx>
        <c:axId val="47094400"/>
        <c:scaling>
          <c:orientation val="minMax"/>
        </c:scaling>
        <c:axPos val="l"/>
        <c:majorGridlines/>
        <c:numFmt formatCode="0.0%" sourceLinked="1"/>
        <c:tickLblPos val="nextTo"/>
        <c:crossAx val="47092864"/>
        <c:crosses val="autoZero"/>
        <c:crossBetween val="between"/>
        <c:majorUnit val="0.05"/>
      </c:valAx>
    </c:plotArea>
    <c:legend>
      <c:legendPos val="r"/>
      <c:layout>
        <c:manualLayout>
          <c:xMode val="edge"/>
          <c:yMode val="edge"/>
          <c:x val="0.88259864391951004"/>
          <c:y val="0.27185199411049232"/>
          <c:w val="0.10351246719160105"/>
          <c:h val="0.22052333397349724"/>
        </c:manualLayout>
      </c:layout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>
        <c:manualLayout>
          <c:layoutTarget val="inner"/>
          <c:xMode val="edge"/>
          <c:yMode val="edge"/>
          <c:x val="0.11683790409591024"/>
          <c:y val="2.5413490551091836E-2"/>
          <c:w val="0.88159891674318114"/>
          <c:h val="0.64566707033291015"/>
        </c:manualLayout>
      </c:layout>
      <c:barChart>
        <c:barDir val="col"/>
        <c:grouping val="stacked"/>
        <c:ser>
          <c:idx val="1"/>
          <c:order val="0"/>
          <c:tx>
            <c:strRef>
              <c:f>job!$F$41</c:f>
              <c:strCache>
                <c:ptCount val="1"/>
                <c:pt idx="0">
                  <c:v>Femmes</c:v>
                </c:pt>
              </c:strCache>
            </c:strRef>
          </c:tx>
          <c:spPr>
            <a:solidFill>
              <a:srgbClr val="0066FF"/>
            </a:solidFill>
          </c:spPr>
          <c:cat>
            <c:strRef>
              <c:f>job!$D$42:$D$58</c:f>
              <c:strCache>
                <c:ptCount val="17"/>
                <c:pt idx="0">
                  <c:v>Prod, Exploitation, Chantier</c:v>
                </c:pt>
                <c:pt idx="1">
                  <c:v>Recherche, Dev, Etudes</c:v>
                </c:pt>
                <c:pt idx="2">
                  <c:v>Etudes, Conseils, Audits</c:v>
                </c:pt>
                <c:pt idx="3">
                  <c:v>Methodes, controle de Prod, Maintenance</c:v>
                </c:pt>
                <c:pt idx="4">
                  <c:v>Dev de Systemes d'Information</c:v>
                </c:pt>
                <c:pt idx="5">
                  <c:v>autres services ou Dpt</c:v>
                </c:pt>
                <c:pt idx="6">
                  <c:v>Commercial, Ing d'Affaires</c:v>
                </c:pt>
                <c:pt idx="7">
                  <c:v>Maitrise d'ouvrage</c:v>
                </c:pt>
                <c:pt idx="8">
                  <c:v>Assistance technique</c:v>
                </c:pt>
                <c:pt idx="9">
                  <c:v>Achats, Appro. Logistique</c:v>
                </c:pt>
                <c:pt idx="10">
                  <c:v>Qualite, Securite, Surete de Fn</c:v>
                </c:pt>
                <c:pt idx="11">
                  <c:v>Audit</c:v>
                </c:pt>
                <c:pt idx="12">
                  <c:v>DG</c:v>
                </c:pt>
                <c:pt idx="13">
                  <c:v>Adm, Finance, Gestion, Compta</c:v>
                </c:pt>
                <c:pt idx="14">
                  <c:v>DD Dev Durable, Env</c:v>
                </c:pt>
                <c:pt idx="15">
                  <c:v>Informatique Industrielle</c:v>
                </c:pt>
                <c:pt idx="16">
                  <c:v>Reseaux, Intranet, Internet, TeleCom</c:v>
                </c:pt>
              </c:strCache>
            </c:strRef>
          </c:cat>
          <c:val>
            <c:numRef>
              <c:f>job!$F$42:$F$58</c:f>
              <c:numCache>
                <c:formatCode>0.0%</c:formatCode>
                <c:ptCount val="17"/>
                <c:pt idx="0">
                  <c:v>0.21739130434782619</c:v>
                </c:pt>
                <c:pt idx="1">
                  <c:v>0.30434782608695665</c:v>
                </c:pt>
                <c:pt idx="2">
                  <c:v>8.6956521739130474E-2</c:v>
                </c:pt>
                <c:pt idx="3">
                  <c:v>8.6956521739130474E-2</c:v>
                </c:pt>
                <c:pt idx="4">
                  <c:v>4.3478260869565223E-2</c:v>
                </c:pt>
                <c:pt idx="5">
                  <c:v>0.1304347826086957</c:v>
                </c:pt>
                <c:pt idx="6">
                  <c:v>4.3478260869565223E-2</c:v>
                </c:pt>
                <c:pt idx="7">
                  <c:v>0</c:v>
                </c:pt>
                <c:pt idx="8">
                  <c:v>0</c:v>
                </c:pt>
                <c:pt idx="9">
                  <c:v>4.3478260869565223E-2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4.3478260869565223E-2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3"/>
          <c:order val="1"/>
          <c:tx>
            <c:strRef>
              <c:f>job!$H$41</c:f>
              <c:strCache>
                <c:ptCount val="1"/>
                <c:pt idx="0">
                  <c:v>Hommes</c:v>
                </c:pt>
              </c:strCache>
            </c:strRef>
          </c:tx>
          <c:spPr>
            <a:solidFill>
              <a:srgbClr val="FF0066"/>
            </a:solidFill>
          </c:spPr>
          <c:cat>
            <c:strRef>
              <c:f>job!$D$42:$D$58</c:f>
              <c:strCache>
                <c:ptCount val="17"/>
                <c:pt idx="0">
                  <c:v>Prod, Exploitation, Chantier</c:v>
                </c:pt>
                <c:pt idx="1">
                  <c:v>Recherche, Dev, Etudes</c:v>
                </c:pt>
                <c:pt idx="2">
                  <c:v>Etudes, Conseils, Audits</c:v>
                </c:pt>
                <c:pt idx="3">
                  <c:v>Methodes, controle de Prod, Maintenance</c:v>
                </c:pt>
                <c:pt idx="4">
                  <c:v>Dev de Systemes d'Information</c:v>
                </c:pt>
                <c:pt idx="5">
                  <c:v>autres services ou Dpt</c:v>
                </c:pt>
                <c:pt idx="6">
                  <c:v>Commercial, Ing d'Affaires</c:v>
                </c:pt>
                <c:pt idx="7">
                  <c:v>Maitrise d'ouvrage</c:v>
                </c:pt>
                <c:pt idx="8">
                  <c:v>Assistance technique</c:v>
                </c:pt>
                <c:pt idx="9">
                  <c:v>Achats, Appro. Logistique</c:v>
                </c:pt>
                <c:pt idx="10">
                  <c:v>Qualite, Securite, Surete de Fn</c:v>
                </c:pt>
                <c:pt idx="11">
                  <c:v>Audit</c:v>
                </c:pt>
                <c:pt idx="12">
                  <c:v>DG</c:v>
                </c:pt>
                <c:pt idx="13">
                  <c:v>Adm, Finance, Gestion, Compta</c:v>
                </c:pt>
                <c:pt idx="14">
                  <c:v>DD Dev Durable, Env</c:v>
                </c:pt>
                <c:pt idx="15">
                  <c:v>Informatique Industrielle</c:v>
                </c:pt>
                <c:pt idx="16">
                  <c:v>Reseaux, Intranet, Internet, TeleCom</c:v>
                </c:pt>
              </c:strCache>
            </c:strRef>
          </c:cat>
          <c:val>
            <c:numRef>
              <c:f>job!$H$42:$H$58</c:f>
              <c:numCache>
                <c:formatCode>0.0%</c:formatCode>
                <c:ptCount val="17"/>
                <c:pt idx="0">
                  <c:v>0.24742268041237125</c:v>
                </c:pt>
                <c:pt idx="1">
                  <c:v>0.19072164948453607</c:v>
                </c:pt>
                <c:pt idx="2">
                  <c:v>0.14948453608247433</c:v>
                </c:pt>
                <c:pt idx="3">
                  <c:v>0.10824742268041242</c:v>
                </c:pt>
                <c:pt idx="4">
                  <c:v>6.1855670103092793E-2</c:v>
                </c:pt>
                <c:pt idx="5">
                  <c:v>4.6391752577319569E-2</c:v>
                </c:pt>
                <c:pt idx="6">
                  <c:v>4.6391752577319569E-2</c:v>
                </c:pt>
                <c:pt idx="7">
                  <c:v>3.0927835051546396E-2</c:v>
                </c:pt>
                <c:pt idx="8">
                  <c:v>2.5773195876288658E-2</c:v>
                </c:pt>
                <c:pt idx="9">
                  <c:v>1.5463917525773196E-2</c:v>
                </c:pt>
                <c:pt idx="10">
                  <c:v>2.0618556701030927E-2</c:v>
                </c:pt>
                <c:pt idx="11">
                  <c:v>1.5463917525773196E-2</c:v>
                </c:pt>
                <c:pt idx="12">
                  <c:v>1.0309278350515465E-2</c:v>
                </c:pt>
                <c:pt idx="13">
                  <c:v>5.1546391752577319E-3</c:v>
                </c:pt>
                <c:pt idx="14">
                  <c:v>1.0309278350515465E-2</c:v>
                </c:pt>
                <c:pt idx="15">
                  <c:v>1.0309278350515465E-2</c:v>
                </c:pt>
                <c:pt idx="16">
                  <c:v>5.1546391752577319E-3</c:v>
                </c:pt>
              </c:numCache>
            </c:numRef>
          </c:val>
        </c:ser>
        <c:overlap val="100"/>
        <c:axId val="38586624"/>
        <c:axId val="40648704"/>
      </c:barChart>
      <c:catAx>
        <c:axId val="38586624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/>
            </a:pPr>
            <a:endParaRPr lang="fr-FR"/>
          </a:p>
        </c:txPr>
        <c:crossAx val="40648704"/>
        <c:crosses val="autoZero"/>
        <c:auto val="1"/>
        <c:lblAlgn val="ctr"/>
        <c:lblOffset val="100"/>
      </c:catAx>
      <c:valAx>
        <c:axId val="40648704"/>
        <c:scaling>
          <c:orientation val="minMax"/>
        </c:scaling>
        <c:axPos val="l"/>
        <c:majorGridlines/>
        <c:numFmt formatCode="0.0%" sourceLinked="1"/>
        <c:tickLblPos val="nextTo"/>
        <c:crossAx val="38586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153594316611481"/>
          <c:y val="0.14959556175003108"/>
          <c:w val="0.19686609845147454"/>
          <c:h val="8.2783000886936242E-2"/>
        </c:manualLayout>
      </c:layout>
      <c:txPr>
        <a:bodyPr/>
        <a:lstStyle/>
        <a:p>
          <a:pPr>
            <a:defRPr sz="1600"/>
          </a:pPr>
          <a:endParaRPr lang="fr-FR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/>
      <c:barChart>
        <c:barDir val="col"/>
        <c:grouping val="clustered"/>
        <c:ser>
          <c:idx val="0"/>
          <c:order val="0"/>
          <c:tx>
            <c:strRef>
              <c:f>ou!$B$3</c:f>
              <c:strCache>
                <c:ptCount val="1"/>
                <c:pt idx="0">
                  <c:v>Île-de-France</c:v>
                </c:pt>
              </c:strCache>
            </c:strRef>
          </c:tx>
          <c:cat>
            <c:strRef>
              <c:f>ou!$H$2:$I$2</c:f>
              <c:strCache>
                <c:ptCount val="2"/>
                <c:pt idx="0">
                  <c:v>A&amp;M</c:v>
                </c:pt>
                <c:pt idx="1">
                  <c:v>Entreprises</c:v>
                </c:pt>
              </c:strCache>
            </c:strRef>
          </c:cat>
          <c:val>
            <c:numRef>
              <c:f>ou!$H$3:$I$3</c:f>
              <c:numCache>
                <c:formatCode>0.0%</c:formatCode>
                <c:ptCount val="2"/>
                <c:pt idx="0">
                  <c:v>0.31818181818181834</c:v>
                </c:pt>
                <c:pt idx="1">
                  <c:v>0.37627700000000008</c:v>
                </c:pt>
              </c:numCache>
            </c:numRef>
          </c:val>
        </c:ser>
        <c:ser>
          <c:idx val="1"/>
          <c:order val="1"/>
          <c:tx>
            <c:strRef>
              <c:f>ou!$B$4</c:f>
              <c:strCache>
                <c:ptCount val="1"/>
                <c:pt idx="0">
                  <c:v>Etranger</c:v>
                </c:pt>
              </c:strCache>
            </c:strRef>
          </c:tx>
          <c:cat>
            <c:strRef>
              <c:f>ou!$H$2:$I$2</c:f>
              <c:strCache>
                <c:ptCount val="2"/>
                <c:pt idx="0">
                  <c:v>A&amp;M</c:v>
                </c:pt>
                <c:pt idx="1">
                  <c:v>Entreprises</c:v>
                </c:pt>
              </c:strCache>
            </c:strRef>
          </c:cat>
          <c:val>
            <c:numRef>
              <c:f>ou!$H$4:$I$4</c:f>
              <c:numCache>
                <c:formatCode>0.0%</c:formatCode>
                <c:ptCount val="2"/>
                <c:pt idx="0">
                  <c:v>0.13636363636363635</c:v>
                </c:pt>
                <c:pt idx="1">
                  <c:v>0.13100000000000001</c:v>
                </c:pt>
              </c:numCache>
            </c:numRef>
          </c:val>
        </c:ser>
        <c:ser>
          <c:idx val="2"/>
          <c:order val="2"/>
          <c:tx>
            <c:strRef>
              <c:f>ou!$B$5</c:f>
              <c:strCache>
                <c:ptCount val="1"/>
                <c:pt idx="0">
                  <c:v>Franche-Comté, Alsace Lorraine, Bourgogne</c:v>
                </c:pt>
              </c:strCache>
            </c:strRef>
          </c:tx>
          <c:cat>
            <c:strRef>
              <c:f>ou!$H$2:$I$2</c:f>
              <c:strCache>
                <c:ptCount val="2"/>
                <c:pt idx="0">
                  <c:v>A&amp;M</c:v>
                </c:pt>
                <c:pt idx="1">
                  <c:v>Entreprises</c:v>
                </c:pt>
              </c:strCache>
            </c:strRef>
          </c:cat>
          <c:val>
            <c:numRef>
              <c:f>ou!$H$5:$I$5</c:f>
              <c:numCache>
                <c:formatCode>0.0%</c:formatCode>
                <c:ptCount val="2"/>
                <c:pt idx="0">
                  <c:v>0.18181818181818193</c:v>
                </c:pt>
                <c:pt idx="1">
                  <c:v>3.7366999999999997E-2</c:v>
                </c:pt>
              </c:numCache>
            </c:numRef>
          </c:val>
        </c:ser>
        <c:ser>
          <c:idx val="3"/>
          <c:order val="3"/>
          <c:tx>
            <c:strRef>
              <c:f>ou!$B$6</c:f>
              <c:strCache>
                <c:ptCount val="1"/>
                <c:pt idx="0">
                  <c:v>Provence-Alpes-Côte d'Azur, PACA, Corse</c:v>
                </c:pt>
              </c:strCache>
            </c:strRef>
          </c:tx>
          <c:cat>
            <c:strRef>
              <c:f>ou!$H$2:$I$2</c:f>
              <c:strCache>
                <c:ptCount val="2"/>
                <c:pt idx="0">
                  <c:v>A&amp;M</c:v>
                </c:pt>
                <c:pt idx="1">
                  <c:v>Entreprises</c:v>
                </c:pt>
              </c:strCache>
            </c:strRef>
          </c:cat>
          <c:val>
            <c:numRef>
              <c:f>ou!$H$6:$I$6</c:f>
              <c:numCache>
                <c:formatCode>0.0%</c:formatCode>
                <c:ptCount val="2"/>
                <c:pt idx="0">
                  <c:v>4.5454545454545463E-2</c:v>
                </c:pt>
                <c:pt idx="1">
                  <c:v>4.6926000000000002E-2</c:v>
                </c:pt>
              </c:numCache>
            </c:numRef>
          </c:val>
        </c:ser>
        <c:ser>
          <c:idx val="4"/>
          <c:order val="4"/>
          <c:tx>
            <c:strRef>
              <c:f>ou!$B$7</c:f>
              <c:strCache>
                <c:ptCount val="1"/>
                <c:pt idx="0">
                  <c:v>Rhône-Alpes</c:v>
                </c:pt>
              </c:strCache>
            </c:strRef>
          </c:tx>
          <c:cat>
            <c:strRef>
              <c:f>ou!$H$2:$I$2</c:f>
              <c:strCache>
                <c:ptCount val="2"/>
                <c:pt idx="0">
                  <c:v>A&amp;M</c:v>
                </c:pt>
                <c:pt idx="1">
                  <c:v>Entreprises</c:v>
                </c:pt>
              </c:strCache>
            </c:strRef>
          </c:cat>
          <c:val>
            <c:numRef>
              <c:f>ou!$H$7:$I$7</c:f>
              <c:numCache>
                <c:formatCode>0.0%</c:formatCode>
                <c:ptCount val="2"/>
                <c:pt idx="0">
                  <c:v>4.5454545454545463E-2</c:v>
                </c:pt>
                <c:pt idx="1">
                  <c:v>0.106887</c:v>
                </c:pt>
              </c:numCache>
            </c:numRef>
          </c:val>
        </c:ser>
        <c:ser>
          <c:idx val="5"/>
          <c:order val="5"/>
          <c:tx>
            <c:strRef>
              <c:f>ou!$B$8</c:f>
              <c:strCache>
                <c:ptCount val="1"/>
                <c:pt idx="0">
                  <c:v>Midi-Pyrénées</c:v>
                </c:pt>
              </c:strCache>
            </c:strRef>
          </c:tx>
          <c:cat>
            <c:strRef>
              <c:f>ou!$H$2:$I$2</c:f>
              <c:strCache>
                <c:ptCount val="2"/>
                <c:pt idx="0">
                  <c:v>A&amp;M</c:v>
                </c:pt>
                <c:pt idx="1">
                  <c:v>Entreprises</c:v>
                </c:pt>
              </c:strCache>
            </c:strRef>
          </c:cat>
          <c:val>
            <c:numRef>
              <c:f>ou!$H$8:$I$8</c:f>
              <c:numCache>
                <c:formatCode>0.0%</c:formatCode>
                <c:ptCount val="2"/>
                <c:pt idx="0">
                  <c:v>0.13636363636363635</c:v>
                </c:pt>
                <c:pt idx="1">
                  <c:v>5.9961000000000014E-2</c:v>
                </c:pt>
              </c:numCache>
            </c:numRef>
          </c:val>
        </c:ser>
        <c:ser>
          <c:idx val="6"/>
          <c:order val="6"/>
          <c:tx>
            <c:strRef>
              <c:f>ou!$B$9</c:f>
              <c:strCache>
                <c:ptCount val="1"/>
                <c:pt idx="0">
                  <c:v>Autres: Loire, Aquitaine, Nord-Pas de Calais</c:v>
                </c:pt>
              </c:strCache>
            </c:strRef>
          </c:tx>
          <c:cat>
            <c:strRef>
              <c:f>ou!$H$2:$I$2</c:f>
              <c:strCache>
                <c:ptCount val="2"/>
                <c:pt idx="0">
                  <c:v>A&amp;M</c:v>
                </c:pt>
                <c:pt idx="1">
                  <c:v>Entreprises</c:v>
                </c:pt>
              </c:strCache>
            </c:strRef>
          </c:cat>
          <c:val>
            <c:numRef>
              <c:f>ou!$H$9:$I$9</c:f>
              <c:numCache>
                <c:formatCode>0.0%</c:formatCode>
                <c:ptCount val="2"/>
                <c:pt idx="0">
                  <c:v>0.13636363636363635</c:v>
                </c:pt>
                <c:pt idx="1">
                  <c:v>0.24158200000000007</c:v>
                </c:pt>
              </c:numCache>
            </c:numRef>
          </c:val>
        </c:ser>
        <c:axId val="42573824"/>
        <c:axId val="42575360"/>
      </c:barChart>
      <c:catAx>
        <c:axId val="42573824"/>
        <c:scaling>
          <c:orientation val="minMax"/>
        </c:scaling>
        <c:axPos val="b"/>
        <c:tickLblPos val="nextTo"/>
        <c:crossAx val="42575360"/>
        <c:crosses val="autoZero"/>
        <c:auto val="1"/>
        <c:lblAlgn val="ctr"/>
        <c:lblOffset val="100"/>
      </c:catAx>
      <c:valAx>
        <c:axId val="42575360"/>
        <c:scaling>
          <c:orientation val="minMax"/>
        </c:scaling>
        <c:axPos val="l"/>
        <c:majorGridlines/>
        <c:numFmt formatCode="0.0%" sourceLinked="1"/>
        <c:tickLblPos val="nextTo"/>
        <c:crossAx val="42573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272353455818167"/>
          <c:y val="8.1030183727034147E-2"/>
          <c:w val="0.2507172692123163"/>
          <c:h val="0.90738407699037615"/>
        </c:manualLayout>
      </c:layout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3B23F-995D-4EA0-B009-4C3E89A26E7E}" type="datetimeFigureOut">
              <a:rPr lang="en-US"/>
              <a:pPr>
                <a:defRPr/>
              </a:pPr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CE78F-2933-45E5-AEA0-C9A521C0BD7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6DF52-D5DF-4498-8FA6-EC0BFBAC95CF}" type="datetimeFigureOut">
              <a:rPr lang="en-US"/>
              <a:pPr>
                <a:defRPr/>
              </a:pPr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D34D9-393D-442F-ADBE-A324DA35C6B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BACEB-95E3-4A71-A0AF-38E50E6F2A16}" type="datetimeFigureOut">
              <a:rPr lang="en-US"/>
              <a:pPr>
                <a:defRPr/>
              </a:pPr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F2754-05E6-4DE1-87B3-E18CA011646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26506-15D0-4520-9113-DB575B4642F8}" type="datetimeFigureOut">
              <a:rPr lang="en-US"/>
              <a:pPr>
                <a:defRPr/>
              </a:pPr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887A9-DD3C-4C41-B1E1-F09B6C2F67D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7F419-2E3F-4389-BAAD-A58DF55D84C8}" type="datetimeFigureOut">
              <a:rPr lang="en-US"/>
              <a:pPr>
                <a:defRPr/>
              </a:pPr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0E3DC-2DBD-47BE-A694-F2178B5B2D6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696F7-4542-4DD8-8B33-AA5B798C8322}" type="datetimeFigureOut">
              <a:rPr lang="en-US"/>
              <a:pPr>
                <a:defRPr/>
              </a:pPr>
              <a:t>11/14/2011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07C53-0C7A-4AEE-85E9-B329AD35C97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2771A-0F96-4FD3-8A61-0D17F363DA25}" type="datetimeFigureOut">
              <a:rPr lang="en-US"/>
              <a:pPr>
                <a:defRPr/>
              </a:pPr>
              <a:t>11/14/2011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46A65-3FC9-407E-87C8-309E1B327FB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952D-4684-4DA8-BA9F-EE53E15AD678}" type="datetimeFigureOut">
              <a:rPr lang="en-US"/>
              <a:pPr>
                <a:defRPr/>
              </a:pPr>
              <a:t>11/14/2011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E2FCF-16CA-4D17-BFD2-4A256DAD927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6BA70-68C7-4753-A65F-9F98662B3807}" type="datetimeFigureOut">
              <a:rPr lang="en-US"/>
              <a:pPr>
                <a:defRPr/>
              </a:pPr>
              <a:t>11/14/2011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20242-AB93-4A35-B63B-2A9A2E81AA7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F4FEA-DFB2-4915-8B1E-2BD4F98BF8E0}" type="datetimeFigureOut">
              <a:rPr lang="en-US"/>
              <a:pPr>
                <a:defRPr/>
              </a:pPr>
              <a:t>11/14/2011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54453-52D4-4697-96BA-48477D18E14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C4023-3850-431F-B52B-DB3407BEF9F6}" type="datetimeFigureOut">
              <a:rPr lang="en-US"/>
              <a:pPr>
                <a:defRPr/>
              </a:pPr>
              <a:t>11/14/2011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E6EE1-8ED7-409C-9C4E-D421223DDA4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52BD92-D57A-4F94-AE3C-CACC8266C335}" type="datetimeFigureOut">
              <a:rPr lang="en-US"/>
              <a:pPr>
                <a:defRPr/>
              </a:pPr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867073-E6C2-4110-94E0-F2A4591152C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Madame Pascal HERVE</a:t>
            </a: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1447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Prof</a:t>
            </a:r>
            <a:r>
              <a:rPr lang="fr-FR" smtClean="0"/>
              <a:t>e</a:t>
            </a:r>
            <a:r>
              <a:rPr lang="en-US" smtClean="0"/>
              <a:t>sseur de Sciences Physiques en PSI*</a:t>
            </a:r>
          </a:p>
          <a:p>
            <a:pPr>
              <a:buFont typeface="Arial" charset="0"/>
              <a:buNone/>
            </a:pPr>
            <a:r>
              <a:rPr lang="en-US" smtClean="0"/>
              <a:t>au Lycée Lakanal de Sceaux</a:t>
            </a:r>
          </a:p>
        </p:txBody>
      </p:sp>
      <p:pic>
        <p:nvPicPr>
          <p:cNvPr id="13315" name="Picture 3" descr="D:\Documents\My Pictures\lycee laka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38588" y="3352800"/>
            <a:ext cx="5205412" cy="324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2743200"/>
            <a:ext cx="5867400" cy="33528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3200" u="sng" dirty="0">
                <a:latin typeface="+mn-lt"/>
                <a:cs typeface="+mn-cs"/>
              </a:rPr>
              <a:t>Rentrée de Septembre 2011: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3200" dirty="0">
                <a:latin typeface="+mn-lt"/>
                <a:cs typeface="+mn-cs"/>
              </a:rPr>
              <a:t>894 élèves en CPGE </a:t>
            </a:r>
            <a:endParaRPr lang="en-US" sz="3200" dirty="0">
              <a:latin typeface="+mn-lt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3200" dirty="0">
                <a:latin typeface="+mn-lt"/>
                <a:cs typeface="+mn-cs"/>
              </a:rPr>
              <a:t>+ 632 au Collège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3200" dirty="0">
                <a:latin typeface="+mn-lt"/>
                <a:cs typeface="+mn-cs"/>
              </a:rPr>
              <a:t>+ 1060 au Lycée, </a:t>
            </a:r>
            <a:endParaRPr lang="en-US" sz="3200" dirty="0">
              <a:latin typeface="+mn-lt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3200" dirty="0">
                <a:latin typeface="+mn-lt"/>
                <a:cs typeface="+mn-cs"/>
              </a:rPr>
              <a:t>= 2586 élèves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3200" dirty="0">
                <a:latin typeface="+mn-lt"/>
                <a:cs typeface="+mn-cs"/>
              </a:rPr>
              <a:t>au total</a:t>
            </a:r>
            <a:endParaRPr lang="en-US" sz="32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Jeunes</a:t>
            </a:r>
            <a:r>
              <a:rPr lang="en-US" dirty="0" smtClean="0"/>
              <a:t> Femmes</a:t>
            </a:r>
            <a:br>
              <a:rPr lang="en-US" dirty="0" smtClean="0"/>
            </a:br>
            <a:r>
              <a:rPr lang="en-US" dirty="0" smtClean="0"/>
              <a:t>en </a:t>
            </a:r>
            <a:r>
              <a:rPr lang="en-US" dirty="0" err="1" smtClean="0"/>
              <a:t>école</a:t>
            </a:r>
            <a:r>
              <a:rPr lang="en-US" dirty="0" smtClean="0"/>
              <a:t> </a:t>
            </a:r>
            <a:r>
              <a:rPr lang="en-US" dirty="0" err="1" smtClean="0"/>
              <a:t>d’ingénieurs</a:t>
            </a:r>
            <a:r>
              <a:rPr lang="en-US" dirty="0" smtClean="0"/>
              <a:t> &amp; AMPT</a:t>
            </a:r>
            <a:endParaRPr lang="en-US" dirty="0"/>
          </a:p>
        </p:txBody>
      </p:sp>
      <p:sp>
        <p:nvSpPr>
          <p:cNvPr id="14338" name="Content Placeholder 2"/>
          <p:cNvSpPr txBox="1">
            <a:spLocks/>
          </p:cNvSpPr>
          <p:nvPr/>
        </p:nvSpPr>
        <p:spPr bwMode="auto">
          <a:xfrm>
            <a:off x="4495800" y="4648200"/>
            <a:ext cx="2667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1400">
                <a:latin typeface="Calibri" pitchFamily="34" charset="0"/>
              </a:rPr>
              <a:t>Nb de Jeunes Femmes intégrant 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1400">
                <a:latin typeface="Calibri" pitchFamily="34" charset="0"/>
              </a:rPr>
              <a:t>l’école d’Arts et Métiers ParisTech 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en-US" sz="1400">
                <a:latin typeface="Calibri" pitchFamily="34" charset="0"/>
              </a:rPr>
              <a:t>Moyenne annuelle 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US" sz="1400">
              <a:latin typeface="Calibri" pitchFamily="34" charset="0"/>
            </a:endParaRPr>
          </a:p>
        </p:txBody>
      </p:sp>
      <p:graphicFrame>
        <p:nvGraphicFramePr>
          <p:cNvPr id="12" name="Chart 11"/>
          <p:cNvGraphicFramePr/>
          <p:nvPr/>
        </p:nvGraphicFramePr>
        <p:xfrm>
          <a:off x="4038600" y="4191000"/>
          <a:ext cx="481965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hart 15"/>
          <p:cNvGraphicFramePr/>
          <p:nvPr/>
        </p:nvGraphicFramePr>
        <p:xfrm>
          <a:off x="457200" y="1295400"/>
          <a:ext cx="8534400" cy="294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341" name="Rectangle 16"/>
          <p:cNvSpPr>
            <a:spLocks noChangeArrowheads="1"/>
          </p:cNvSpPr>
          <p:nvPr/>
        </p:nvSpPr>
        <p:spPr bwMode="auto">
          <a:xfrm>
            <a:off x="2638425" y="5638800"/>
            <a:ext cx="11636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fr-FR" sz="1400">
                <a:latin typeface="Calibri" pitchFamily="34" charset="0"/>
              </a:rPr>
              <a:t>1</a:t>
            </a:r>
            <a:r>
              <a:rPr lang="fr-FR" sz="1400" baseline="30000">
                <a:latin typeface="Calibri" pitchFamily="34" charset="0"/>
              </a:rPr>
              <a:t>ère</a:t>
            </a:r>
            <a:r>
              <a:rPr lang="en-US" sz="1400">
                <a:latin typeface="Calibri" pitchFamily="34" charset="0"/>
              </a:rPr>
              <a:t> diplomée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400">
                <a:latin typeface="Calibri" pitchFamily="34" charset="0"/>
              </a:rPr>
              <a:t>en 1964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fr-FR" smtClean="0"/>
              <a:t>Scolarité des Filles et des Garçons</a:t>
            </a:r>
            <a:endParaRPr lang="en-US" smtClean="0"/>
          </a:p>
        </p:txBody>
      </p:sp>
      <p:graphicFrame>
        <p:nvGraphicFramePr>
          <p:cNvPr id="5" name="Chart 4"/>
          <p:cNvGraphicFramePr/>
          <p:nvPr/>
        </p:nvGraphicFramePr>
        <p:xfrm>
          <a:off x="609600" y="1295400"/>
          <a:ext cx="8229600" cy="4943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Proportion de Femmes et d'Hommes parmi les Enseignants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381000" y="1447800"/>
          <a:ext cx="8458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fr-FR" sz="3200" smtClean="0"/>
              <a:t>Places au Concours des Arts et Métiers Paristech</a:t>
            </a:r>
            <a:br>
              <a:rPr lang="fr-FR" sz="3200" smtClean="0"/>
            </a:br>
            <a:r>
              <a:rPr lang="fr-FR" sz="3200" smtClean="0"/>
              <a:t>(dont % de JF par filières)</a:t>
            </a:r>
          </a:p>
        </p:txBody>
      </p:sp>
      <p:graphicFrame>
        <p:nvGraphicFramePr>
          <p:cNvPr id="9" name="Chart 8"/>
          <p:cNvGraphicFramePr/>
          <p:nvPr/>
        </p:nvGraphicFramePr>
        <p:xfrm>
          <a:off x="457200" y="1219200"/>
          <a:ext cx="7924800" cy="7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Situation &amp; Activités des Jeunes Actifs diplômés des Arts (en Avril)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1447800"/>
            <a:ext cx="1828800" cy="4572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Situation</a:t>
            </a:r>
            <a:endParaRPr lang="en-US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324600" y="2895600"/>
            <a:ext cx="1828800" cy="4572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3200" u="sng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Activités</a:t>
            </a:r>
            <a:endParaRPr lang="en-US" sz="3200" u="sng" dirty="0">
              <a:solidFill>
                <a:schemeClr val="accent6">
                  <a:lumMod val="75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3352800" y="3267075"/>
          <a:ext cx="6305550" cy="359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0" y="1219200"/>
          <a:ext cx="4572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/>
              <a:t>Activités des Jeunes Actifs</a:t>
            </a:r>
            <a:br>
              <a:rPr lang="fr-FR" b="1" dirty="0" smtClean="0"/>
            </a:br>
            <a:r>
              <a:rPr lang="fr-FR" b="1" dirty="0" err="1" smtClean="0"/>
              <a:t>diplomés</a:t>
            </a:r>
            <a:r>
              <a:rPr lang="fr-FR" b="1" dirty="0" smtClean="0"/>
              <a:t> des Arts</a:t>
            </a:r>
            <a:r>
              <a:rPr lang="fr-FR" dirty="0" smtClean="0"/>
              <a:t> 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304800" y="1309687"/>
          <a:ext cx="8534400" cy="554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Lieu de travail lors du premier emploi</a:t>
            </a:r>
            <a:endParaRPr lang="en-US" dirty="0"/>
          </a:p>
        </p:txBody>
      </p:sp>
      <p:sp>
        <p:nvSpPr>
          <p:cNvPr id="20482" name="Content Placeholder 7"/>
          <p:cNvSpPr>
            <a:spLocks noGrp="1"/>
          </p:cNvSpPr>
          <p:nvPr>
            <p:ph idx="1"/>
          </p:nvPr>
        </p:nvSpPr>
        <p:spPr>
          <a:xfrm>
            <a:off x="381000" y="4114800"/>
            <a:ext cx="3048000" cy="16764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000" smtClean="0"/>
              <a:t>Localisation des Entreprises</a:t>
            </a:r>
          </a:p>
          <a:p>
            <a:pPr>
              <a:buFont typeface="Arial" charset="0"/>
              <a:buNone/>
            </a:pPr>
            <a:r>
              <a:rPr lang="en-US" sz="2000" smtClean="0"/>
              <a:t>qui d</a:t>
            </a:r>
            <a:r>
              <a:rPr lang="fr-FR" sz="2000" smtClean="0"/>
              <a:t>é</a:t>
            </a:r>
            <a:r>
              <a:rPr lang="en-US" sz="2000" smtClean="0"/>
              <a:t>bauchent des</a:t>
            </a:r>
          </a:p>
          <a:p>
            <a:pPr>
              <a:buFont typeface="Arial" charset="0"/>
              <a:buNone/>
            </a:pPr>
            <a:r>
              <a:rPr lang="en-US" sz="2000" smtClean="0"/>
              <a:t>Ing</a:t>
            </a:r>
            <a:r>
              <a:rPr lang="fr-FR" sz="2000" smtClean="0"/>
              <a:t>é</a:t>
            </a:r>
            <a:r>
              <a:rPr lang="en-US" sz="2000" smtClean="0"/>
              <a:t>nieurs diplom</a:t>
            </a:r>
            <a:r>
              <a:rPr lang="fr-FR" sz="2000" smtClean="0"/>
              <a:t>é</a:t>
            </a:r>
            <a:r>
              <a:rPr lang="en-US" sz="2000" smtClean="0"/>
              <a:t>s en</a:t>
            </a:r>
          </a:p>
          <a:p>
            <a:pPr>
              <a:buFont typeface="Arial" charset="0"/>
              <a:buNone/>
            </a:pPr>
            <a:r>
              <a:rPr lang="en-US" sz="2000" smtClean="0"/>
              <a:t>France</a:t>
            </a:r>
          </a:p>
        </p:txBody>
      </p:sp>
      <p:graphicFrame>
        <p:nvGraphicFramePr>
          <p:cNvPr id="9" name="Chart 8"/>
          <p:cNvGraphicFramePr/>
          <p:nvPr/>
        </p:nvGraphicFramePr>
        <p:xfrm>
          <a:off x="228600" y="838200"/>
          <a:ext cx="7086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3352800" y="3581400"/>
          <a:ext cx="56388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err="1" smtClean="0"/>
              <a:t>Secteur</a:t>
            </a:r>
            <a:r>
              <a:rPr lang="en-US" b="1" dirty="0" smtClean="0"/>
              <a:t> </a:t>
            </a:r>
            <a:r>
              <a:rPr lang="en-US" b="1" dirty="0" err="1" smtClean="0"/>
              <a:t>d'activit</a:t>
            </a:r>
            <a:r>
              <a:rPr lang="fr-FR" b="1" dirty="0" smtClean="0"/>
              <a:t>é</a:t>
            </a:r>
            <a:r>
              <a:rPr lang="en-US" b="1" dirty="0" smtClean="0"/>
              <a:t> </a:t>
            </a:r>
            <a:r>
              <a:rPr lang="fr-FR" b="1" dirty="0" smtClean="0"/>
              <a:t>des Jeunes Actifs</a:t>
            </a:r>
            <a:br>
              <a:rPr lang="fr-FR" b="1" dirty="0" smtClean="0"/>
            </a:br>
            <a:r>
              <a:rPr lang="fr-FR" b="1" dirty="0" err="1" smtClean="0"/>
              <a:t>diplomés</a:t>
            </a:r>
            <a:r>
              <a:rPr lang="fr-FR" b="1" dirty="0" smtClean="0"/>
              <a:t> des Arts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304800" y="1552574"/>
          <a:ext cx="8534399" cy="5534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134</Words>
  <Application>Microsoft Office PowerPoint</Application>
  <PresentationFormat>Affichage à l'écran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Calibri</vt:lpstr>
      <vt:lpstr>Arial</vt:lpstr>
      <vt:lpstr>Office Theme</vt:lpstr>
      <vt:lpstr>Madame Pascal HERVE</vt:lpstr>
      <vt:lpstr>Jeunes Femmes en école d’ingénieurs &amp; AMPT</vt:lpstr>
      <vt:lpstr>Scolarité des Filles et des Garçons</vt:lpstr>
      <vt:lpstr>Proportion de Femmes et d'Hommes parmi les Enseignants</vt:lpstr>
      <vt:lpstr>Places au Concours des Arts et Métiers Paristech (dont % de JF par filières)</vt:lpstr>
      <vt:lpstr>Situation &amp; Activités des Jeunes Actifs diplômés des Arts (en Avril)</vt:lpstr>
      <vt:lpstr>Activités des Jeunes Actifs diplomés des Arts </vt:lpstr>
      <vt:lpstr>Lieu de travail lors du premier emploi</vt:lpstr>
      <vt:lpstr>Secteur d'activité des Jeunes Actifs diplomés des Arts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Femmes en Ecole d’ingenieurs &amp; aux Arts</dc:title>
  <dc:creator/>
  <cp:lastModifiedBy>RIVOAL</cp:lastModifiedBy>
  <cp:revision>35</cp:revision>
  <dcterms:created xsi:type="dcterms:W3CDTF">2006-08-16T00:00:00Z</dcterms:created>
  <dcterms:modified xsi:type="dcterms:W3CDTF">2011-11-14T10:34:04Z</dcterms:modified>
</cp:coreProperties>
</file>